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6" r:id="rId2"/>
    <p:sldId id="279" r:id="rId3"/>
    <p:sldId id="329" r:id="rId4"/>
    <p:sldId id="321" r:id="rId5"/>
    <p:sldId id="284" r:id="rId6"/>
    <p:sldId id="319" r:id="rId7"/>
    <p:sldId id="320" r:id="rId8"/>
    <p:sldId id="331" r:id="rId9"/>
    <p:sldId id="330" r:id="rId10"/>
    <p:sldId id="322" r:id="rId11"/>
    <p:sldId id="323" r:id="rId12"/>
    <p:sldId id="324" r:id="rId13"/>
    <p:sldId id="325" r:id="rId14"/>
    <p:sldId id="326" r:id="rId15"/>
    <p:sldId id="327" r:id="rId16"/>
    <p:sldId id="318" r:id="rId17"/>
    <p:sldId id="328" r:id="rId18"/>
    <p:sldId id="317" r:id="rId19"/>
    <p:sldId id="314" r:id="rId20"/>
    <p:sldId id="315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3C10C-AA36-D549-BC5C-D2F79B25B25A}" type="doc">
      <dgm:prSet loTypeId="urn:microsoft.com/office/officeart/2005/8/layout/radial5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08DCDA-8E45-EC4B-82AD-75CBB4B9AE0D}">
      <dgm:prSet phldrT="[Text]" custT="1"/>
      <dgm:spPr>
        <a:solidFill>
          <a:srgbClr val="FFFFFF"/>
        </a:solidFill>
        <a:ln w="19050" cmpd="sng">
          <a:solidFill>
            <a:srgbClr val="FF6600"/>
          </a:solidFill>
        </a:ln>
        <a:effectLst/>
      </dgm:spPr>
      <dgm:t>
        <a:bodyPr/>
        <a:lstStyle/>
        <a:p>
          <a:r>
            <a:rPr lang="en-US" sz="2400" dirty="0">
              <a:latin typeface="+mn-lt"/>
              <a:cs typeface="Optima"/>
            </a:rPr>
            <a:t>CDS</a:t>
          </a:r>
          <a:endParaRPr lang="en-US" sz="2800" dirty="0">
            <a:latin typeface="+mn-lt"/>
            <a:cs typeface="Optima"/>
          </a:endParaRPr>
        </a:p>
      </dgm:t>
    </dgm:pt>
    <dgm:pt modelId="{3B29A69C-7CD0-2347-934B-E3D81101DF3E}" type="par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656B8F2-E554-7245-9020-44B6A9DAD08E}" type="sib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1DD5677A-F751-2E49-B6BC-DCF545450E54}">
      <dgm:prSet phldrT="[Text]"/>
      <dgm:spPr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Business</a:t>
          </a:r>
          <a:r>
            <a:rPr lang="en-US" dirty="0">
              <a:latin typeface="Optima"/>
              <a:cs typeface="Optima"/>
            </a:rPr>
            <a:t> </a:t>
          </a:r>
          <a:r>
            <a:rPr lang="en-US" dirty="0">
              <a:latin typeface="+mn-lt"/>
              <a:cs typeface="Optima"/>
            </a:rPr>
            <a:t>Logic</a:t>
          </a:r>
        </a:p>
      </dgm:t>
    </dgm:pt>
    <dgm:pt modelId="{1CFB0CDC-BAC1-AE48-BA22-5DA8D32A38D6}" type="par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07624D-C4A5-FA44-906A-BA93A32FE66B}" type="sib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94C84887-2729-074F-BD1C-28797ADB806C}">
      <dgm:prSet phldrT="[Text]"/>
      <dgm:spPr>
        <a:solidFill>
          <a:srgbClr val="FFFFFF"/>
        </a:solidFill>
        <a:ln w="19050" cmpd="sng">
          <a:solidFill>
            <a:srgbClr val="3366FF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Analytics</a:t>
          </a:r>
        </a:p>
      </dgm:t>
    </dgm:pt>
    <dgm:pt modelId="{6F8C5E5B-909C-584E-BE9D-B63CA1BCC2CD}" type="par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07849C-B6A0-AD47-ABB1-F8F33B2D693D}" type="sib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3A02A71-C014-DD49-9AB7-414370309CA9}">
      <dgm:prSet phldrT="[Text]"/>
      <dgm:spPr>
        <a:solidFill>
          <a:srgbClr val="FFFFFF"/>
        </a:solidFill>
        <a:ln w="19050" cmpd="sng">
          <a:solidFill>
            <a:schemeClr val="accent4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OData</a:t>
          </a:r>
        </a:p>
      </dgm:t>
    </dgm:pt>
    <dgm:pt modelId="{C4F9CD8F-7DDE-BF47-868D-D2E12ABC6C37}" type="parTrans" cxnId="{B02063BD-7A03-834B-B6A3-E9E14112B23D}">
      <dgm:prSet/>
      <dgm:spPr/>
      <dgm:t>
        <a:bodyPr/>
        <a:lstStyle/>
        <a:p>
          <a:endParaRPr lang="en-US" dirty="0">
            <a:latin typeface="Optima"/>
            <a:cs typeface="Optima"/>
          </a:endParaRPr>
        </a:p>
      </dgm:t>
    </dgm:pt>
    <dgm:pt modelId="{859A7D02-588B-7340-B6A1-0FE98B17437C}" type="sibTrans" cxnId="{B02063BD-7A03-834B-B6A3-E9E14112B23D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6AD7ACC1-DA02-D647-BB05-E9008553489B}">
      <dgm:prSet phldrT="[Text]"/>
      <dgm:spPr>
        <a:solidFill>
          <a:srgbClr val="FFFFFF"/>
        </a:solidFill>
        <a:ln w="19050" cmpd="sng">
          <a:solidFill>
            <a:schemeClr val="accent5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Search</a:t>
          </a:r>
        </a:p>
      </dgm:t>
    </dgm:pt>
    <dgm:pt modelId="{BA996EF9-623F-C04A-B95E-894E5AAFA0C3}" type="par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E400F15C-8034-724F-84A7-04F14D9BDB3F}" type="sib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54DC3A-BB48-444D-B6B9-C882B8699A83}">
      <dgm:prSet phldrT="[Text]"/>
      <dgm:spPr>
        <a:solidFill>
          <a:srgbClr val="FFFFFF"/>
        </a:solidFill>
        <a:ln w="19050" cmpd="sng">
          <a:solidFill>
            <a:schemeClr val="accent6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BI-Tools</a:t>
          </a:r>
        </a:p>
      </dgm:t>
    </dgm:pt>
    <dgm:pt modelId="{4F9B4BCC-894D-7E4B-81A6-AFDA96533BB8}" type="par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3F68CD4-5E89-EA46-A2DA-60A06E0F5DE9}" type="sib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0A48CA6C-68C4-F448-B13B-9C8034303E84}">
      <dgm:prSet phldrT="[Text]"/>
      <dgm:spPr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Planning</a:t>
          </a:r>
        </a:p>
      </dgm:t>
    </dgm:pt>
    <dgm:pt modelId="{41E74701-FDAA-704F-838E-AD3E6516655B}" type="parTrans" cxnId="{BCCECA73-D7B8-A64A-94C2-6BFD8BBF0C71}">
      <dgm:prSet/>
      <dgm:spPr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</dgm:spPr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F26181-DF13-3044-9DD3-9892BF41EBA9}" type="sibTrans" cxnId="{BCCECA73-D7B8-A64A-94C2-6BFD8BBF0C71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BDEF9AAE-45AF-814F-A207-FFE4C70A6172}" type="pres">
      <dgm:prSet presAssocID="{10B3C10C-AA36-D549-BC5C-D2F79B25B25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5C22EA-FD44-7E4D-9E73-F6D40DDD28A5}" type="pres">
      <dgm:prSet presAssocID="{6E08DCDA-8E45-EC4B-82AD-75CBB4B9AE0D}" presName="centerShape" presStyleLbl="node0" presStyleIdx="0" presStyleCnt="1" custLinFactNeighborX="-2786"/>
      <dgm:spPr/>
      <dgm:t>
        <a:bodyPr/>
        <a:lstStyle/>
        <a:p>
          <a:endParaRPr lang="en-US"/>
        </a:p>
      </dgm:t>
    </dgm:pt>
    <dgm:pt modelId="{E1578455-50C3-D14D-8D16-AE2AAE2A4797}" type="pres">
      <dgm:prSet presAssocID="{1CFB0CDC-BAC1-AE48-BA22-5DA8D32A38D6}" presName="parTrans" presStyleLbl="sibTrans2D1" presStyleIdx="0" presStyleCnt="6" custAng="10800000"/>
      <dgm:spPr/>
      <dgm:t>
        <a:bodyPr/>
        <a:lstStyle/>
        <a:p>
          <a:endParaRPr lang="en-US"/>
        </a:p>
      </dgm:t>
    </dgm:pt>
    <dgm:pt modelId="{5C102C8F-51EA-FD47-B682-F0DD7AD34439}" type="pres">
      <dgm:prSet presAssocID="{1CFB0CDC-BAC1-AE48-BA22-5DA8D32A38D6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A9EB615-F0E8-C646-BC91-63330E7EEC3F}" type="pres">
      <dgm:prSet presAssocID="{1DD5677A-F751-2E49-B6BC-DCF545450E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3EB51-91AB-3E40-A345-57818554DE63}" type="pres">
      <dgm:prSet presAssocID="{6F8C5E5B-909C-584E-BE9D-B63CA1BCC2CD}" presName="parTrans" presStyleLbl="sibTrans2D1" presStyleIdx="1" presStyleCnt="6" custAng="10748100"/>
      <dgm:spPr/>
      <dgm:t>
        <a:bodyPr/>
        <a:lstStyle/>
        <a:p>
          <a:endParaRPr lang="en-US"/>
        </a:p>
      </dgm:t>
    </dgm:pt>
    <dgm:pt modelId="{EBE2E7EC-298B-9545-82D5-FE7DEF7EE246}" type="pres">
      <dgm:prSet presAssocID="{6F8C5E5B-909C-584E-BE9D-B63CA1BCC2C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4C348AE-9E0F-6E47-A42B-B738FAB41A49}" type="pres">
      <dgm:prSet presAssocID="{94C84887-2729-074F-BD1C-28797ADB806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B3A66D-55F0-EF4E-B74C-0A8FDBFFF18B}" type="pres">
      <dgm:prSet presAssocID="{C4F9CD8F-7DDE-BF47-868D-D2E12ABC6C37}" presName="parTrans" presStyleLbl="sibTrans2D1" presStyleIdx="2" presStyleCnt="6" custAng="10903796"/>
      <dgm:spPr/>
      <dgm:t>
        <a:bodyPr/>
        <a:lstStyle/>
        <a:p>
          <a:endParaRPr lang="en-US"/>
        </a:p>
      </dgm:t>
    </dgm:pt>
    <dgm:pt modelId="{34B28FEE-7470-5044-8A72-4F4F66425ECE}" type="pres">
      <dgm:prSet presAssocID="{C4F9CD8F-7DDE-BF47-868D-D2E12ABC6C37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58B3210-AA2A-BF46-99EB-D2C2735424CD}" type="pres">
      <dgm:prSet presAssocID="{D3A02A71-C014-DD49-9AB7-414370309CA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09BBE-B08D-214E-AAB1-F4EF7F7F6612}" type="pres">
      <dgm:prSet presAssocID="{BA996EF9-623F-C04A-B95E-894E5AAFA0C3}" presName="parTrans" presStyleLbl="sibTrans2D1" presStyleIdx="3" presStyleCnt="6" custAng="10800000"/>
      <dgm:spPr/>
      <dgm:t>
        <a:bodyPr/>
        <a:lstStyle/>
        <a:p>
          <a:endParaRPr lang="en-US"/>
        </a:p>
      </dgm:t>
    </dgm:pt>
    <dgm:pt modelId="{AD45A8B1-9D5A-654B-A2CA-21387B57BAF1}" type="pres">
      <dgm:prSet presAssocID="{BA996EF9-623F-C04A-B95E-894E5AAFA0C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85FC0BFD-8FF9-B14B-A098-ADFADABC3FBC}" type="pres">
      <dgm:prSet presAssocID="{6AD7ACC1-DA02-D647-BB05-E9008553489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4A4E9-E069-0546-8FA3-81121BF6259B}" type="pres">
      <dgm:prSet presAssocID="{4F9B4BCC-894D-7E4B-81A6-AFDA96533BB8}" presName="parTrans" presStyleLbl="sibTrans2D1" presStyleIdx="4" presStyleCnt="6" custAng="10690785"/>
      <dgm:spPr/>
      <dgm:t>
        <a:bodyPr/>
        <a:lstStyle/>
        <a:p>
          <a:endParaRPr lang="en-US"/>
        </a:p>
      </dgm:t>
    </dgm:pt>
    <dgm:pt modelId="{38547E00-9194-E441-B65A-1EB8E2A3611E}" type="pres">
      <dgm:prSet presAssocID="{4F9B4BCC-894D-7E4B-81A6-AFDA96533BB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4E356C13-F8BF-414F-BF7E-6B7383CDC76C}" type="pres">
      <dgm:prSet presAssocID="{8554DC3A-BB48-444D-B6B9-C882B8699A8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9DD57-6255-5D44-A4ED-A8D1A47F2F82}" type="pres">
      <dgm:prSet presAssocID="{41E74701-FDAA-704F-838E-AD3E6516655B}" presName="parTrans" presStyleLbl="sibTrans2D1" presStyleIdx="5" presStyleCnt="6" custAng="10603803"/>
      <dgm:spPr/>
      <dgm:t>
        <a:bodyPr/>
        <a:lstStyle/>
        <a:p>
          <a:endParaRPr lang="en-US"/>
        </a:p>
      </dgm:t>
    </dgm:pt>
    <dgm:pt modelId="{9E5041D0-1AF6-4F41-A296-5B0E78A3B3D2}" type="pres">
      <dgm:prSet presAssocID="{41E74701-FDAA-704F-838E-AD3E6516655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2B969AE8-F2EA-F64F-98F2-0FF18A319AE2}" type="pres">
      <dgm:prSet presAssocID="{0A48CA6C-68C4-F448-B13B-9C8034303E8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7D37A5-34E1-4323-B5AE-BE6987B7F8B8}" type="presOf" srcId="{6F8C5E5B-909C-584E-BE9D-B63CA1BCC2CD}" destId="{EBE2E7EC-298B-9545-82D5-FE7DEF7EE246}" srcOrd="1" destOrd="0" presId="urn:microsoft.com/office/officeart/2005/8/layout/radial5"/>
    <dgm:cxn modelId="{E79476B9-E3F5-459B-85AB-6E85F5842320}" type="presOf" srcId="{94C84887-2729-074F-BD1C-28797ADB806C}" destId="{24C348AE-9E0F-6E47-A42B-B738FAB41A49}" srcOrd="0" destOrd="0" presId="urn:microsoft.com/office/officeart/2005/8/layout/radial5"/>
    <dgm:cxn modelId="{5F9EBD15-52F4-5243-B473-BFCCA3DF75E4}" srcId="{10B3C10C-AA36-D549-BC5C-D2F79B25B25A}" destId="{6E08DCDA-8E45-EC4B-82AD-75CBB4B9AE0D}" srcOrd="0" destOrd="0" parTransId="{3B29A69C-7CD0-2347-934B-E3D81101DF3E}" sibTransId="{D656B8F2-E554-7245-9020-44B6A9DAD08E}"/>
    <dgm:cxn modelId="{9BA8F236-1F51-4E21-B232-C79B53C570FE}" type="presOf" srcId="{1DD5677A-F751-2E49-B6BC-DCF545450E54}" destId="{1A9EB615-F0E8-C646-BC91-63330E7EEC3F}" srcOrd="0" destOrd="0" presId="urn:microsoft.com/office/officeart/2005/8/layout/radial5"/>
    <dgm:cxn modelId="{59CE8623-D499-489B-B8CF-0F8F825D6044}" type="presOf" srcId="{4F9B4BCC-894D-7E4B-81A6-AFDA96533BB8}" destId="{4564A4E9-E069-0546-8FA3-81121BF6259B}" srcOrd="0" destOrd="0" presId="urn:microsoft.com/office/officeart/2005/8/layout/radial5"/>
    <dgm:cxn modelId="{BE525969-32BB-463A-B858-42E642D18960}" type="presOf" srcId="{1CFB0CDC-BAC1-AE48-BA22-5DA8D32A38D6}" destId="{5C102C8F-51EA-FD47-B682-F0DD7AD34439}" srcOrd="1" destOrd="0" presId="urn:microsoft.com/office/officeart/2005/8/layout/radial5"/>
    <dgm:cxn modelId="{3D631AF3-4EF1-984A-B269-B217E4AEB48B}" srcId="{6E08DCDA-8E45-EC4B-82AD-75CBB4B9AE0D}" destId="{94C84887-2729-074F-BD1C-28797ADB806C}" srcOrd="1" destOrd="0" parTransId="{6F8C5E5B-909C-584E-BE9D-B63CA1BCC2CD}" sibTransId="{F707849C-B6A0-AD47-ABB1-F8F33B2D693D}"/>
    <dgm:cxn modelId="{4A01CC0D-6432-42BB-9A35-A1900E91D43B}" type="presOf" srcId="{8554DC3A-BB48-444D-B6B9-C882B8699A83}" destId="{4E356C13-F8BF-414F-BF7E-6B7383CDC76C}" srcOrd="0" destOrd="0" presId="urn:microsoft.com/office/officeart/2005/8/layout/radial5"/>
    <dgm:cxn modelId="{B4F9C86D-6F7B-44D5-BE24-FE51EF12C8A0}" type="presOf" srcId="{4F9B4BCC-894D-7E4B-81A6-AFDA96533BB8}" destId="{38547E00-9194-E441-B65A-1EB8E2A3611E}" srcOrd="1" destOrd="0" presId="urn:microsoft.com/office/officeart/2005/8/layout/radial5"/>
    <dgm:cxn modelId="{2EBB8DA7-1DC1-42DA-8114-1E485BE628D8}" type="presOf" srcId="{C4F9CD8F-7DDE-BF47-868D-D2E12ABC6C37}" destId="{69B3A66D-55F0-EF4E-B74C-0A8FDBFFF18B}" srcOrd="0" destOrd="0" presId="urn:microsoft.com/office/officeart/2005/8/layout/radial5"/>
    <dgm:cxn modelId="{BCCECA73-D7B8-A64A-94C2-6BFD8BBF0C71}" srcId="{6E08DCDA-8E45-EC4B-82AD-75CBB4B9AE0D}" destId="{0A48CA6C-68C4-F448-B13B-9C8034303E84}" srcOrd="5" destOrd="0" parTransId="{41E74701-FDAA-704F-838E-AD3E6516655B}" sibTransId="{F7F26181-DF13-3044-9DD3-9892BF41EBA9}"/>
    <dgm:cxn modelId="{7ACF23C0-A278-4F12-95CA-5D8A8E0035D6}" type="presOf" srcId="{6AD7ACC1-DA02-D647-BB05-E9008553489B}" destId="{85FC0BFD-8FF9-B14B-A098-ADFADABC3FBC}" srcOrd="0" destOrd="0" presId="urn:microsoft.com/office/officeart/2005/8/layout/radial5"/>
    <dgm:cxn modelId="{58165594-2BF6-4A08-BAA9-D9F8BD991CA8}" type="presOf" srcId="{0A48CA6C-68C4-F448-B13B-9C8034303E84}" destId="{2B969AE8-F2EA-F64F-98F2-0FF18A319AE2}" srcOrd="0" destOrd="0" presId="urn:microsoft.com/office/officeart/2005/8/layout/radial5"/>
    <dgm:cxn modelId="{4C2A632A-9B44-4A29-A195-B02F755D44E5}" type="presOf" srcId="{1CFB0CDC-BAC1-AE48-BA22-5DA8D32A38D6}" destId="{E1578455-50C3-D14D-8D16-AE2AAE2A4797}" srcOrd="0" destOrd="0" presId="urn:microsoft.com/office/officeart/2005/8/layout/radial5"/>
    <dgm:cxn modelId="{3136C4F1-88E8-4943-8223-54160174E3D2}" type="presOf" srcId="{BA996EF9-623F-C04A-B95E-894E5AAFA0C3}" destId="{AD45A8B1-9D5A-654B-A2CA-21387B57BAF1}" srcOrd="1" destOrd="0" presId="urn:microsoft.com/office/officeart/2005/8/layout/radial5"/>
    <dgm:cxn modelId="{3EFFD090-5CD4-4C9B-A171-36AD3846C735}" type="presOf" srcId="{41E74701-FDAA-704F-838E-AD3E6516655B}" destId="{9E5041D0-1AF6-4F41-A296-5B0E78A3B3D2}" srcOrd="1" destOrd="0" presId="urn:microsoft.com/office/officeart/2005/8/layout/radial5"/>
    <dgm:cxn modelId="{02E62D3C-261F-444A-923F-9D2F05AC3B65}" type="presOf" srcId="{10B3C10C-AA36-D549-BC5C-D2F79B25B25A}" destId="{BDEF9AAE-45AF-814F-A207-FFE4C70A6172}" srcOrd="0" destOrd="0" presId="urn:microsoft.com/office/officeart/2005/8/layout/radial5"/>
    <dgm:cxn modelId="{D2BBEF5D-6A1E-49EF-BDD9-6D1FD2C2F556}" type="presOf" srcId="{41E74701-FDAA-704F-838E-AD3E6516655B}" destId="{62B9DD57-6255-5D44-A4ED-A8D1A47F2F82}" srcOrd="0" destOrd="0" presId="urn:microsoft.com/office/officeart/2005/8/layout/radial5"/>
    <dgm:cxn modelId="{C0069204-8C09-9D4E-9852-5422A491827E}" srcId="{6E08DCDA-8E45-EC4B-82AD-75CBB4B9AE0D}" destId="{6AD7ACC1-DA02-D647-BB05-E9008553489B}" srcOrd="3" destOrd="0" parTransId="{BA996EF9-623F-C04A-B95E-894E5AAFA0C3}" sibTransId="{E400F15C-8034-724F-84A7-04F14D9BDB3F}"/>
    <dgm:cxn modelId="{94499BCB-7B60-42EB-B21D-0AB15656E42B}" type="presOf" srcId="{C4F9CD8F-7DDE-BF47-868D-D2E12ABC6C37}" destId="{34B28FEE-7470-5044-8A72-4F4F66425ECE}" srcOrd="1" destOrd="0" presId="urn:microsoft.com/office/officeart/2005/8/layout/radial5"/>
    <dgm:cxn modelId="{642A46CC-8651-4F45-8D52-3B851EA7D78D}" type="presOf" srcId="{6F8C5E5B-909C-584E-BE9D-B63CA1BCC2CD}" destId="{1CB3EB51-91AB-3E40-A345-57818554DE63}" srcOrd="0" destOrd="0" presId="urn:microsoft.com/office/officeart/2005/8/layout/radial5"/>
    <dgm:cxn modelId="{B02063BD-7A03-834B-B6A3-E9E14112B23D}" srcId="{6E08DCDA-8E45-EC4B-82AD-75CBB4B9AE0D}" destId="{D3A02A71-C014-DD49-9AB7-414370309CA9}" srcOrd="2" destOrd="0" parTransId="{C4F9CD8F-7DDE-BF47-868D-D2E12ABC6C37}" sibTransId="{859A7D02-588B-7340-B6A1-0FE98B17437C}"/>
    <dgm:cxn modelId="{C096403F-015E-4AF0-AC2D-FC13CFA978DD}" type="presOf" srcId="{6E08DCDA-8E45-EC4B-82AD-75CBB4B9AE0D}" destId="{EE5C22EA-FD44-7E4D-9E73-F6D40DDD28A5}" srcOrd="0" destOrd="0" presId="urn:microsoft.com/office/officeart/2005/8/layout/radial5"/>
    <dgm:cxn modelId="{26653023-D3FD-B340-8CA2-A67F0C147E6F}" srcId="{6E08DCDA-8E45-EC4B-82AD-75CBB4B9AE0D}" destId="{8554DC3A-BB48-444D-B6B9-C882B8699A83}" srcOrd="4" destOrd="0" parTransId="{4F9B4BCC-894D-7E4B-81A6-AFDA96533BB8}" sibTransId="{83F68CD4-5E89-EA46-A2DA-60A06E0F5DE9}"/>
    <dgm:cxn modelId="{0F1804E9-8506-CB45-B9D3-1EB3A143AE04}" srcId="{6E08DCDA-8E45-EC4B-82AD-75CBB4B9AE0D}" destId="{1DD5677A-F751-2E49-B6BC-DCF545450E54}" srcOrd="0" destOrd="0" parTransId="{1CFB0CDC-BAC1-AE48-BA22-5DA8D32A38D6}" sibTransId="{8507624D-C4A5-FA44-906A-BA93A32FE66B}"/>
    <dgm:cxn modelId="{64AD8A1C-3C18-4321-800B-57127F701BFA}" type="presOf" srcId="{BA996EF9-623F-C04A-B95E-894E5AAFA0C3}" destId="{64309BBE-B08D-214E-AAB1-F4EF7F7F6612}" srcOrd="0" destOrd="0" presId="urn:microsoft.com/office/officeart/2005/8/layout/radial5"/>
    <dgm:cxn modelId="{0CB95BA0-9B70-469C-96B8-17BC8C5DA711}" type="presOf" srcId="{D3A02A71-C014-DD49-9AB7-414370309CA9}" destId="{E58B3210-AA2A-BF46-99EB-D2C2735424CD}" srcOrd="0" destOrd="0" presId="urn:microsoft.com/office/officeart/2005/8/layout/radial5"/>
    <dgm:cxn modelId="{C1AA8125-7876-465B-A5F6-304DAA2942CC}" type="presParOf" srcId="{BDEF9AAE-45AF-814F-A207-FFE4C70A6172}" destId="{EE5C22EA-FD44-7E4D-9E73-F6D40DDD28A5}" srcOrd="0" destOrd="0" presId="urn:microsoft.com/office/officeart/2005/8/layout/radial5"/>
    <dgm:cxn modelId="{191CB8DC-BE9C-480C-9D5A-B565DD73F18A}" type="presParOf" srcId="{BDEF9AAE-45AF-814F-A207-FFE4C70A6172}" destId="{E1578455-50C3-D14D-8D16-AE2AAE2A4797}" srcOrd="1" destOrd="0" presId="urn:microsoft.com/office/officeart/2005/8/layout/radial5"/>
    <dgm:cxn modelId="{D285C931-6931-465F-A483-EFEDEB751FBF}" type="presParOf" srcId="{E1578455-50C3-D14D-8D16-AE2AAE2A4797}" destId="{5C102C8F-51EA-FD47-B682-F0DD7AD34439}" srcOrd="0" destOrd="0" presId="urn:microsoft.com/office/officeart/2005/8/layout/radial5"/>
    <dgm:cxn modelId="{F0A2F19D-E72B-4E05-B142-204768E65C6E}" type="presParOf" srcId="{BDEF9AAE-45AF-814F-A207-FFE4C70A6172}" destId="{1A9EB615-F0E8-C646-BC91-63330E7EEC3F}" srcOrd="2" destOrd="0" presId="urn:microsoft.com/office/officeart/2005/8/layout/radial5"/>
    <dgm:cxn modelId="{BDFA69A1-F956-4BB1-8259-904E72E208EE}" type="presParOf" srcId="{BDEF9AAE-45AF-814F-A207-FFE4C70A6172}" destId="{1CB3EB51-91AB-3E40-A345-57818554DE63}" srcOrd="3" destOrd="0" presId="urn:microsoft.com/office/officeart/2005/8/layout/radial5"/>
    <dgm:cxn modelId="{E9522CC8-9D86-4E98-8657-FB1FDF6D03E1}" type="presParOf" srcId="{1CB3EB51-91AB-3E40-A345-57818554DE63}" destId="{EBE2E7EC-298B-9545-82D5-FE7DEF7EE246}" srcOrd="0" destOrd="0" presId="urn:microsoft.com/office/officeart/2005/8/layout/radial5"/>
    <dgm:cxn modelId="{E547032E-A8CB-42E5-A927-93041973F98D}" type="presParOf" srcId="{BDEF9AAE-45AF-814F-A207-FFE4C70A6172}" destId="{24C348AE-9E0F-6E47-A42B-B738FAB41A49}" srcOrd="4" destOrd="0" presId="urn:microsoft.com/office/officeart/2005/8/layout/radial5"/>
    <dgm:cxn modelId="{D83BC87D-1B68-438B-A047-9C909E02A3C2}" type="presParOf" srcId="{BDEF9AAE-45AF-814F-A207-FFE4C70A6172}" destId="{69B3A66D-55F0-EF4E-B74C-0A8FDBFFF18B}" srcOrd="5" destOrd="0" presId="urn:microsoft.com/office/officeart/2005/8/layout/radial5"/>
    <dgm:cxn modelId="{40E228CC-04F8-47A9-BCD9-5298809BC614}" type="presParOf" srcId="{69B3A66D-55F0-EF4E-B74C-0A8FDBFFF18B}" destId="{34B28FEE-7470-5044-8A72-4F4F66425ECE}" srcOrd="0" destOrd="0" presId="urn:microsoft.com/office/officeart/2005/8/layout/radial5"/>
    <dgm:cxn modelId="{AC742133-F44E-490C-8734-3BDAEB5663C2}" type="presParOf" srcId="{BDEF9AAE-45AF-814F-A207-FFE4C70A6172}" destId="{E58B3210-AA2A-BF46-99EB-D2C2735424CD}" srcOrd="6" destOrd="0" presId="urn:microsoft.com/office/officeart/2005/8/layout/radial5"/>
    <dgm:cxn modelId="{8261E920-2F88-408C-820E-E223EBCB7327}" type="presParOf" srcId="{BDEF9AAE-45AF-814F-A207-FFE4C70A6172}" destId="{64309BBE-B08D-214E-AAB1-F4EF7F7F6612}" srcOrd="7" destOrd="0" presId="urn:microsoft.com/office/officeart/2005/8/layout/radial5"/>
    <dgm:cxn modelId="{1C20191C-4465-4E05-BEF3-29E147DF046F}" type="presParOf" srcId="{64309BBE-B08D-214E-AAB1-F4EF7F7F6612}" destId="{AD45A8B1-9D5A-654B-A2CA-21387B57BAF1}" srcOrd="0" destOrd="0" presId="urn:microsoft.com/office/officeart/2005/8/layout/radial5"/>
    <dgm:cxn modelId="{B315AACB-FF66-4014-AEA2-5728F50EB578}" type="presParOf" srcId="{BDEF9AAE-45AF-814F-A207-FFE4C70A6172}" destId="{85FC0BFD-8FF9-B14B-A098-ADFADABC3FBC}" srcOrd="8" destOrd="0" presId="urn:microsoft.com/office/officeart/2005/8/layout/radial5"/>
    <dgm:cxn modelId="{330344EE-B282-44C9-BE9F-C38D37FA8E7A}" type="presParOf" srcId="{BDEF9AAE-45AF-814F-A207-FFE4C70A6172}" destId="{4564A4E9-E069-0546-8FA3-81121BF6259B}" srcOrd="9" destOrd="0" presId="urn:microsoft.com/office/officeart/2005/8/layout/radial5"/>
    <dgm:cxn modelId="{25BA1E0A-4249-4455-BC8C-A72AE6571AC6}" type="presParOf" srcId="{4564A4E9-E069-0546-8FA3-81121BF6259B}" destId="{38547E00-9194-E441-B65A-1EB8E2A3611E}" srcOrd="0" destOrd="0" presId="urn:microsoft.com/office/officeart/2005/8/layout/radial5"/>
    <dgm:cxn modelId="{BD24C243-DB06-42B7-A86A-A9C08F24A594}" type="presParOf" srcId="{BDEF9AAE-45AF-814F-A207-FFE4C70A6172}" destId="{4E356C13-F8BF-414F-BF7E-6B7383CDC76C}" srcOrd="10" destOrd="0" presId="urn:microsoft.com/office/officeart/2005/8/layout/radial5"/>
    <dgm:cxn modelId="{824A5235-0ED9-48A3-901E-B9CEB7D10FD2}" type="presParOf" srcId="{BDEF9AAE-45AF-814F-A207-FFE4C70A6172}" destId="{62B9DD57-6255-5D44-A4ED-A8D1A47F2F82}" srcOrd="11" destOrd="0" presId="urn:microsoft.com/office/officeart/2005/8/layout/radial5"/>
    <dgm:cxn modelId="{17CE6A18-70FF-4FBC-8AE9-C140EA357DD8}" type="presParOf" srcId="{62B9DD57-6255-5D44-A4ED-A8D1A47F2F82}" destId="{9E5041D0-1AF6-4F41-A296-5B0E78A3B3D2}" srcOrd="0" destOrd="0" presId="urn:microsoft.com/office/officeart/2005/8/layout/radial5"/>
    <dgm:cxn modelId="{3ACA5DC0-7968-4984-B8B4-F55338D16969}" type="presParOf" srcId="{BDEF9AAE-45AF-814F-A207-FFE4C70A6172}" destId="{2B969AE8-F2EA-F64F-98F2-0FF18A319AE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C22EA-FD44-7E4D-9E73-F6D40DDD28A5}">
      <dsp:nvSpPr>
        <dsp:cNvPr id="0" name=""/>
        <dsp:cNvSpPr/>
      </dsp:nvSpPr>
      <dsp:spPr>
        <a:xfrm>
          <a:off x="2621534" y="1514780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FF6600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  <a:cs typeface="Optima"/>
            </a:rPr>
            <a:t>CDS</a:t>
          </a:r>
          <a:endParaRPr lang="en-US" sz="2800" kern="1200" dirty="0">
            <a:latin typeface="+mn-lt"/>
            <a:cs typeface="Optima"/>
          </a:endParaRPr>
        </a:p>
      </dsp:txBody>
      <dsp:txXfrm>
        <a:off x="2779568" y="1672814"/>
        <a:ext cx="763058" cy="763058"/>
      </dsp:txXfrm>
    </dsp:sp>
    <dsp:sp modelId="{E1578455-50C3-D14D-8D16-AE2AAE2A4797}">
      <dsp:nvSpPr>
        <dsp:cNvPr id="0" name=""/>
        <dsp:cNvSpPr/>
      </dsp:nvSpPr>
      <dsp:spPr>
        <a:xfrm rot="5591353">
          <a:off x="3087712" y="1121791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1160687"/>
        <a:ext cx="161174" cy="220142"/>
      </dsp:txXfrm>
    </dsp:sp>
    <dsp:sp modelId="{1A9EB615-F0E8-C646-BC91-63330E7EEC3F}">
      <dsp:nvSpPr>
        <dsp:cNvPr id="0" name=""/>
        <dsp:cNvSpPr/>
      </dsp:nvSpPr>
      <dsp:spPr>
        <a:xfrm>
          <a:off x="2705738" y="3566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Business</a:t>
          </a:r>
          <a:r>
            <a:rPr lang="en-US" sz="1500" kern="1200" dirty="0">
              <a:latin typeface="Optima"/>
              <a:cs typeface="Optima"/>
            </a:rPr>
            <a:t> </a:t>
          </a:r>
          <a:r>
            <a:rPr lang="en-US" sz="1500" kern="1200" dirty="0">
              <a:latin typeface="+mn-lt"/>
              <a:cs typeface="Optima"/>
            </a:rPr>
            <a:t>Logic</a:t>
          </a:r>
        </a:p>
      </dsp:txBody>
      <dsp:txXfrm>
        <a:off x="2863772" y="161600"/>
        <a:ext cx="763058" cy="763058"/>
      </dsp:txXfrm>
    </dsp:sp>
    <dsp:sp modelId="{1CB3EB51-91AB-3E40-A345-57818554DE63}">
      <dsp:nvSpPr>
        <dsp:cNvPr id="0" name=""/>
        <dsp:cNvSpPr/>
      </dsp:nvSpPr>
      <dsp:spPr>
        <a:xfrm rot="9039445">
          <a:off x="3716932" y="1496704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792161" y="1550388"/>
        <a:ext cx="187566" cy="220142"/>
      </dsp:txXfrm>
    </dsp:sp>
    <dsp:sp modelId="{24C348AE-9E0F-6E47-A42B-B738FAB41A49}">
      <dsp:nvSpPr>
        <dsp:cNvPr id="0" name=""/>
        <dsp:cNvSpPr/>
      </dsp:nvSpPr>
      <dsp:spPr>
        <a:xfrm>
          <a:off x="4014488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3366FF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Analytics</a:t>
          </a:r>
        </a:p>
      </dsp:txBody>
      <dsp:txXfrm>
        <a:off x="4172522" y="917207"/>
        <a:ext cx="763058" cy="763058"/>
      </dsp:txXfrm>
    </dsp:sp>
    <dsp:sp modelId="{69B3A66D-55F0-EF4E-B74C-0A8FDBFFF18B}">
      <dsp:nvSpPr>
        <dsp:cNvPr id="0" name=""/>
        <dsp:cNvSpPr/>
      </dsp:nvSpPr>
      <dsp:spPr>
        <a:xfrm rot="12612451">
          <a:off x="3716932" y="2245080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>
            <a:latin typeface="Optima"/>
            <a:cs typeface="Optima"/>
          </a:endParaRPr>
        </a:p>
      </dsp:txBody>
      <dsp:txXfrm>
        <a:off x="3791860" y="2338682"/>
        <a:ext cx="187566" cy="220142"/>
      </dsp:txXfrm>
    </dsp:sp>
    <dsp:sp modelId="{E58B3210-AA2A-BF46-99EB-D2C2735424CD}">
      <dsp:nvSpPr>
        <dsp:cNvPr id="0" name=""/>
        <dsp:cNvSpPr/>
      </dsp:nvSpPr>
      <dsp:spPr>
        <a:xfrm>
          <a:off x="4014488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OData</a:t>
          </a:r>
        </a:p>
      </dsp:txBody>
      <dsp:txXfrm>
        <a:off x="4172522" y="2428421"/>
        <a:ext cx="763058" cy="763058"/>
      </dsp:txXfrm>
    </dsp:sp>
    <dsp:sp modelId="{64309BBE-B08D-214E-AAB1-F4EF7F7F6612}">
      <dsp:nvSpPr>
        <dsp:cNvPr id="0" name=""/>
        <dsp:cNvSpPr/>
      </dsp:nvSpPr>
      <dsp:spPr>
        <a:xfrm rot="16008647">
          <a:off x="3087712" y="2619993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2727857"/>
        <a:ext cx="161174" cy="220142"/>
      </dsp:txXfrm>
    </dsp:sp>
    <dsp:sp modelId="{85FC0BFD-8FF9-B14B-A098-ADFADABC3FBC}">
      <dsp:nvSpPr>
        <dsp:cNvPr id="0" name=""/>
        <dsp:cNvSpPr/>
      </dsp:nvSpPr>
      <dsp:spPr>
        <a:xfrm>
          <a:off x="2705738" y="3025994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5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Search</a:t>
          </a:r>
        </a:p>
      </dsp:txBody>
      <dsp:txXfrm>
        <a:off x="2863772" y="3184028"/>
        <a:ext cx="763058" cy="763058"/>
      </dsp:txXfrm>
    </dsp:sp>
    <dsp:sp modelId="{4564A4E9-E069-0546-8FA3-81121BF6259B}">
      <dsp:nvSpPr>
        <dsp:cNvPr id="0" name=""/>
        <dsp:cNvSpPr/>
      </dsp:nvSpPr>
      <dsp:spPr>
        <a:xfrm rot="19590182">
          <a:off x="2458075" y="2245862"/>
          <a:ext cx="190683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2825" y="2335028"/>
        <a:ext cx="133478" cy="220142"/>
      </dsp:txXfrm>
    </dsp:sp>
    <dsp:sp modelId="{4E356C13-F8BF-414F-BF7E-6B7383CDC76C}">
      <dsp:nvSpPr>
        <dsp:cNvPr id="0" name=""/>
        <dsp:cNvSpPr/>
      </dsp:nvSpPr>
      <dsp:spPr>
        <a:xfrm>
          <a:off x="1396989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6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BI-Tools</a:t>
          </a:r>
        </a:p>
      </dsp:txBody>
      <dsp:txXfrm>
        <a:off x="1555023" y="2428421"/>
        <a:ext cx="763058" cy="763058"/>
      </dsp:txXfrm>
    </dsp:sp>
    <dsp:sp modelId="{62B9DD57-6255-5D44-A4ED-A8D1A47F2F82}">
      <dsp:nvSpPr>
        <dsp:cNvPr id="0" name=""/>
        <dsp:cNvSpPr/>
      </dsp:nvSpPr>
      <dsp:spPr>
        <a:xfrm rot="1704406">
          <a:off x="2458075" y="1495922"/>
          <a:ext cx="190683" cy="366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1519" y="1555695"/>
        <a:ext cx="133478" cy="220142"/>
      </dsp:txXfrm>
    </dsp:sp>
    <dsp:sp modelId="{2B969AE8-F2EA-F64F-98F2-0FF18A319AE2}">
      <dsp:nvSpPr>
        <dsp:cNvPr id="0" name=""/>
        <dsp:cNvSpPr/>
      </dsp:nvSpPr>
      <dsp:spPr>
        <a:xfrm>
          <a:off x="1396989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Planning</a:t>
          </a:r>
        </a:p>
      </dsp:txBody>
      <dsp:txXfrm>
        <a:off x="1555023" y="917207"/>
        <a:ext cx="763058" cy="763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/abapdocu_751_index_htm/7.51/en-US/index.htm?file=abencds_annotations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hyperlink" Target="https://help.sap.com/viewer/8308e6d301d54584a33cd04a9861bc52/2020.000/en-US/8573b810511948c8a99c0672abc159aa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ABAP%20on%20HANA/Day%2012/Association%20with%20CDS.t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4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527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837828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12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2" name="Picture 2" descr="Lam Research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406039"/>
            <a:ext cx="4521197" cy="15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ODATA on top of CDS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06" y="5962054"/>
            <a:ext cx="1190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>
                <a:hlinkClick r:id="rId3"/>
              </a:rPr>
              <a:t>https://help.sap.com/doc/abapdocu_751_index_htm/7.51/en-US/index.htm?file=abencds_annotations.htm</a:t>
            </a:r>
            <a:endParaRPr lang="en-US" sz="1750" dirty="0"/>
          </a:p>
          <a:p>
            <a:r>
              <a:rPr lang="en-US" sz="1750" dirty="0">
                <a:hlinkClick r:id="rId4"/>
              </a:rPr>
              <a:t>https://help.sap.com/viewer/8308e6d301d54584a33cd04a9861bc52/2020.000/en-US/8573b810511948c8a99c0672abc159aa.html</a:t>
            </a:r>
            <a:endParaRPr lang="en-US" sz="1750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3618" y="1323716"/>
            <a:ext cx="2293493" cy="1961268"/>
          </a:xfrm>
          <a:custGeom>
            <a:avLst/>
            <a:gdLst>
              <a:gd name="T0" fmla="*/ 1730 w 3852"/>
              <a:gd name="T1" fmla="*/ 0 h 3492"/>
              <a:gd name="T2" fmla="*/ 3852 w 3852"/>
              <a:gd name="T3" fmla="*/ 2946 h 3492"/>
              <a:gd name="T4" fmla="*/ 3764 w 3852"/>
              <a:gd name="T5" fmla="*/ 3017 h 3492"/>
              <a:gd name="T6" fmla="*/ 3683 w 3852"/>
              <a:gd name="T7" fmla="*/ 3097 h 3492"/>
              <a:gd name="T8" fmla="*/ 3612 w 3852"/>
              <a:gd name="T9" fmla="*/ 3186 h 3492"/>
              <a:gd name="T10" fmla="*/ 3549 w 3852"/>
              <a:gd name="T11" fmla="*/ 3281 h 3492"/>
              <a:gd name="T12" fmla="*/ 3494 w 3852"/>
              <a:gd name="T13" fmla="*/ 3384 h 3492"/>
              <a:gd name="T14" fmla="*/ 3451 w 3852"/>
              <a:gd name="T15" fmla="*/ 3492 h 3492"/>
              <a:gd name="T16" fmla="*/ 0 w 3852"/>
              <a:gd name="T17" fmla="*/ 2359 h 3492"/>
              <a:gd name="T18" fmla="*/ 94 w 3852"/>
              <a:gd name="T19" fmla="*/ 2101 h 3492"/>
              <a:gd name="T20" fmla="*/ 200 w 3852"/>
              <a:gd name="T21" fmla="*/ 1852 h 3492"/>
              <a:gd name="T22" fmla="*/ 323 w 3852"/>
              <a:gd name="T23" fmla="*/ 1609 h 3492"/>
              <a:gd name="T24" fmla="*/ 458 w 3852"/>
              <a:gd name="T25" fmla="*/ 1374 h 3492"/>
              <a:gd name="T26" fmla="*/ 604 w 3852"/>
              <a:gd name="T27" fmla="*/ 1148 h 3492"/>
              <a:gd name="T28" fmla="*/ 765 w 3852"/>
              <a:gd name="T29" fmla="*/ 931 h 3492"/>
              <a:gd name="T30" fmla="*/ 936 w 3852"/>
              <a:gd name="T31" fmla="*/ 725 h 3492"/>
              <a:gd name="T32" fmla="*/ 1120 w 3852"/>
              <a:gd name="T33" fmla="*/ 527 h 3492"/>
              <a:gd name="T34" fmla="*/ 1312 w 3852"/>
              <a:gd name="T35" fmla="*/ 341 h 3492"/>
              <a:gd name="T36" fmla="*/ 1515 w 3852"/>
              <a:gd name="T37" fmla="*/ 163 h 3492"/>
              <a:gd name="T38" fmla="*/ 1730 w 3852"/>
              <a:gd name="T39" fmla="*/ 0 h 3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2" h="3492">
                <a:moveTo>
                  <a:pt x="1730" y="0"/>
                </a:moveTo>
                <a:lnTo>
                  <a:pt x="3852" y="2946"/>
                </a:lnTo>
                <a:lnTo>
                  <a:pt x="3764" y="3017"/>
                </a:lnTo>
                <a:lnTo>
                  <a:pt x="3683" y="3097"/>
                </a:lnTo>
                <a:lnTo>
                  <a:pt x="3612" y="3186"/>
                </a:lnTo>
                <a:lnTo>
                  <a:pt x="3549" y="3281"/>
                </a:lnTo>
                <a:lnTo>
                  <a:pt x="3494" y="3384"/>
                </a:lnTo>
                <a:lnTo>
                  <a:pt x="3451" y="3492"/>
                </a:lnTo>
                <a:lnTo>
                  <a:pt x="0" y="2359"/>
                </a:lnTo>
                <a:lnTo>
                  <a:pt x="94" y="2101"/>
                </a:lnTo>
                <a:lnTo>
                  <a:pt x="200" y="1852"/>
                </a:lnTo>
                <a:lnTo>
                  <a:pt x="323" y="1609"/>
                </a:lnTo>
                <a:lnTo>
                  <a:pt x="458" y="1374"/>
                </a:lnTo>
                <a:lnTo>
                  <a:pt x="604" y="1148"/>
                </a:lnTo>
                <a:lnTo>
                  <a:pt x="765" y="931"/>
                </a:lnTo>
                <a:lnTo>
                  <a:pt x="936" y="725"/>
                </a:lnTo>
                <a:lnTo>
                  <a:pt x="1120" y="527"/>
                </a:lnTo>
                <a:lnTo>
                  <a:pt x="1312" y="341"/>
                </a:lnTo>
                <a:lnTo>
                  <a:pt x="1515" y="163"/>
                </a:lnTo>
                <a:lnTo>
                  <a:pt x="173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90000"/>
                  <a:lumOff val="10000"/>
                </a:schemeClr>
              </a:gs>
              <a:gs pos="100000">
                <a:schemeClr val="accent5">
                  <a:lumMod val="82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1845940" y="979460"/>
            <a:ext cx="1473236" cy="2046748"/>
          </a:xfrm>
          <a:custGeom>
            <a:avLst/>
            <a:gdLst>
              <a:gd name="T0" fmla="*/ 2633 w 2633"/>
              <a:gd name="T1" fmla="*/ 0 h 3658"/>
              <a:gd name="T2" fmla="*/ 2633 w 2633"/>
              <a:gd name="T3" fmla="*/ 3460 h 3658"/>
              <a:gd name="T4" fmla="*/ 2498 w 2633"/>
              <a:gd name="T5" fmla="*/ 3469 h 3658"/>
              <a:gd name="T6" fmla="*/ 2369 w 2633"/>
              <a:gd name="T7" fmla="*/ 3495 h 3658"/>
              <a:gd name="T8" fmla="*/ 2246 w 2633"/>
              <a:gd name="T9" fmla="*/ 3535 h 3658"/>
              <a:gd name="T10" fmla="*/ 2132 w 2633"/>
              <a:gd name="T11" fmla="*/ 3589 h 3658"/>
              <a:gd name="T12" fmla="*/ 2026 w 2633"/>
              <a:gd name="T13" fmla="*/ 3658 h 3658"/>
              <a:gd name="T14" fmla="*/ 0 w 2633"/>
              <a:gd name="T15" fmla="*/ 850 h 3658"/>
              <a:gd name="T16" fmla="*/ 207 w 2633"/>
              <a:gd name="T17" fmla="*/ 709 h 3658"/>
              <a:gd name="T18" fmla="*/ 421 w 2633"/>
              <a:gd name="T19" fmla="*/ 581 h 3658"/>
              <a:gd name="T20" fmla="*/ 642 w 2633"/>
              <a:gd name="T21" fmla="*/ 463 h 3658"/>
              <a:gd name="T22" fmla="*/ 871 w 2633"/>
              <a:gd name="T23" fmla="*/ 357 h 3658"/>
              <a:gd name="T24" fmla="*/ 1106 w 2633"/>
              <a:gd name="T25" fmla="*/ 266 h 3658"/>
              <a:gd name="T26" fmla="*/ 1347 w 2633"/>
              <a:gd name="T27" fmla="*/ 186 h 3658"/>
              <a:gd name="T28" fmla="*/ 1596 w 2633"/>
              <a:gd name="T29" fmla="*/ 120 h 3658"/>
              <a:gd name="T30" fmla="*/ 1848 w 2633"/>
              <a:gd name="T31" fmla="*/ 68 h 3658"/>
              <a:gd name="T32" fmla="*/ 2106 w 2633"/>
              <a:gd name="T33" fmla="*/ 31 h 3658"/>
              <a:gd name="T34" fmla="*/ 2366 w 2633"/>
              <a:gd name="T35" fmla="*/ 8 h 3658"/>
              <a:gd name="T36" fmla="*/ 2633 w 2633"/>
              <a:gd name="T37" fmla="*/ 0 h 3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33" h="3658">
                <a:moveTo>
                  <a:pt x="2633" y="0"/>
                </a:moveTo>
                <a:lnTo>
                  <a:pt x="2633" y="3460"/>
                </a:lnTo>
                <a:lnTo>
                  <a:pt x="2498" y="3469"/>
                </a:lnTo>
                <a:lnTo>
                  <a:pt x="2369" y="3495"/>
                </a:lnTo>
                <a:lnTo>
                  <a:pt x="2246" y="3535"/>
                </a:lnTo>
                <a:lnTo>
                  <a:pt x="2132" y="3589"/>
                </a:lnTo>
                <a:lnTo>
                  <a:pt x="2026" y="3658"/>
                </a:lnTo>
                <a:lnTo>
                  <a:pt x="0" y="850"/>
                </a:lnTo>
                <a:lnTo>
                  <a:pt x="207" y="709"/>
                </a:lnTo>
                <a:lnTo>
                  <a:pt x="421" y="581"/>
                </a:lnTo>
                <a:lnTo>
                  <a:pt x="642" y="463"/>
                </a:lnTo>
                <a:lnTo>
                  <a:pt x="871" y="357"/>
                </a:lnTo>
                <a:lnTo>
                  <a:pt x="1106" y="266"/>
                </a:lnTo>
                <a:lnTo>
                  <a:pt x="1347" y="186"/>
                </a:lnTo>
                <a:lnTo>
                  <a:pt x="1596" y="120"/>
                </a:lnTo>
                <a:lnTo>
                  <a:pt x="1848" y="68"/>
                </a:lnTo>
                <a:lnTo>
                  <a:pt x="2106" y="31"/>
                </a:lnTo>
                <a:lnTo>
                  <a:pt x="2366" y="8"/>
                </a:lnTo>
                <a:lnTo>
                  <a:pt x="263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2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837498" y="2692627"/>
            <a:ext cx="1965058" cy="1559960"/>
          </a:xfrm>
          <a:custGeom>
            <a:avLst/>
            <a:gdLst>
              <a:gd name="T0" fmla="*/ 223 w 3512"/>
              <a:gd name="T1" fmla="*/ 0 h 2788"/>
              <a:gd name="T2" fmla="*/ 3512 w 3512"/>
              <a:gd name="T3" fmla="*/ 1079 h 2788"/>
              <a:gd name="T4" fmla="*/ 3483 w 3512"/>
              <a:gd name="T5" fmla="*/ 1185 h 2788"/>
              <a:gd name="T6" fmla="*/ 3466 w 3512"/>
              <a:gd name="T7" fmla="*/ 1293 h 2788"/>
              <a:gd name="T8" fmla="*/ 3460 w 3512"/>
              <a:gd name="T9" fmla="*/ 1405 h 2788"/>
              <a:gd name="T10" fmla="*/ 3466 w 3512"/>
              <a:gd name="T11" fmla="*/ 1517 h 2788"/>
              <a:gd name="T12" fmla="*/ 3483 w 3512"/>
              <a:gd name="T13" fmla="*/ 1623 h 2788"/>
              <a:gd name="T14" fmla="*/ 3512 w 3512"/>
              <a:gd name="T15" fmla="*/ 1726 h 2788"/>
              <a:gd name="T16" fmla="*/ 215 w 3512"/>
              <a:gd name="T17" fmla="*/ 2788 h 2788"/>
              <a:gd name="T18" fmla="*/ 140 w 3512"/>
              <a:gd name="T19" fmla="*/ 2524 h 2788"/>
              <a:gd name="T20" fmla="*/ 77 w 3512"/>
              <a:gd name="T21" fmla="*/ 2252 h 2788"/>
              <a:gd name="T22" fmla="*/ 34 w 3512"/>
              <a:gd name="T23" fmla="*/ 1975 h 2788"/>
              <a:gd name="T24" fmla="*/ 9 w 3512"/>
              <a:gd name="T25" fmla="*/ 1691 h 2788"/>
              <a:gd name="T26" fmla="*/ 0 w 3512"/>
              <a:gd name="T27" fmla="*/ 1405 h 2788"/>
              <a:gd name="T28" fmla="*/ 6 w 3512"/>
              <a:gd name="T29" fmla="*/ 1162 h 2788"/>
              <a:gd name="T30" fmla="*/ 26 w 3512"/>
              <a:gd name="T31" fmla="*/ 921 h 2788"/>
              <a:gd name="T32" fmla="*/ 57 w 3512"/>
              <a:gd name="T33" fmla="*/ 684 h 2788"/>
              <a:gd name="T34" fmla="*/ 100 w 3512"/>
              <a:gd name="T35" fmla="*/ 452 h 2788"/>
              <a:gd name="T36" fmla="*/ 155 w 3512"/>
              <a:gd name="T37" fmla="*/ 223 h 2788"/>
              <a:gd name="T38" fmla="*/ 223 w 3512"/>
              <a:gd name="T39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2" h="2788">
                <a:moveTo>
                  <a:pt x="223" y="0"/>
                </a:moveTo>
                <a:lnTo>
                  <a:pt x="3512" y="1079"/>
                </a:lnTo>
                <a:lnTo>
                  <a:pt x="3483" y="1185"/>
                </a:lnTo>
                <a:lnTo>
                  <a:pt x="3466" y="1293"/>
                </a:lnTo>
                <a:lnTo>
                  <a:pt x="3460" y="1405"/>
                </a:lnTo>
                <a:lnTo>
                  <a:pt x="3466" y="1517"/>
                </a:lnTo>
                <a:lnTo>
                  <a:pt x="3483" y="1623"/>
                </a:lnTo>
                <a:lnTo>
                  <a:pt x="3512" y="1726"/>
                </a:lnTo>
                <a:lnTo>
                  <a:pt x="215" y="2788"/>
                </a:lnTo>
                <a:lnTo>
                  <a:pt x="140" y="2524"/>
                </a:lnTo>
                <a:lnTo>
                  <a:pt x="77" y="2252"/>
                </a:lnTo>
                <a:lnTo>
                  <a:pt x="34" y="1975"/>
                </a:lnTo>
                <a:lnTo>
                  <a:pt x="9" y="1691"/>
                </a:lnTo>
                <a:lnTo>
                  <a:pt x="0" y="1405"/>
                </a:lnTo>
                <a:lnTo>
                  <a:pt x="6" y="1162"/>
                </a:lnTo>
                <a:lnTo>
                  <a:pt x="26" y="921"/>
                </a:lnTo>
                <a:lnTo>
                  <a:pt x="57" y="684"/>
                </a:lnTo>
                <a:lnTo>
                  <a:pt x="100" y="452"/>
                </a:lnTo>
                <a:lnTo>
                  <a:pt x="155" y="223"/>
                </a:lnTo>
                <a:lnTo>
                  <a:pt x="223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3663264" y="1241423"/>
            <a:ext cx="2281182" cy="2072289"/>
          </a:xfrm>
          <a:custGeom>
            <a:avLst/>
            <a:gdLst>
              <a:gd name="T0" fmla="*/ 2036 w 3672"/>
              <a:gd name="T1" fmla="*/ 0 h 3317"/>
              <a:gd name="T2" fmla="*/ 2240 w 3672"/>
              <a:gd name="T3" fmla="*/ 155 h 3317"/>
              <a:gd name="T4" fmla="*/ 2431 w 3672"/>
              <a:gd name="T5" fmla="*/ 323 h 3317"/>
              <a:gd name="T6" fmla="*/ 2618 w 3672"/>
              <a:gd name="T7" fmla="*/ 501 h 3317"/>
              <a:gd name="T8" fmla="*/ 2790 w 3672"/>
              <a:gd name="T9" fmla="*/ 690 h 3317"/>
              <a:gd name="T10" fmla="*/ 2953 w 3672"/>
              <a:gd name="T11" fmla="*/ 890 h 3317"/>
              <a:gd name="T12" fmla="*/ 3105 w 3672"/>
              <a:gd name="T13" fmla="*/ 1096 h 3317"/>
              <a:gd name="T14" fmla="*/ 3242 w 3672"/>
              <a:gd name="T15" fmla="*/ 1314 h 3317"/>
              <a:gd name="T16" fmla="*/ 3371 w 3672"/>
              <a:gd name="T17" fmla="*/ 1537 h 3317"/>
              <a:gd name="T18" fmla="*/ 3486 w 3672"/>
              <a:gd name="T19" fmla="*/ 1769 h 3317"/>
              <a:gd name="T20" fmla="*/ 3586 w 3672"/>
              <a:gd name="T21" fmla="*/ 2009 h 3317"/>
              <a:gd name="T22" fmla="*/ 3672 w 3672"/>
              <a:gd name="T23" fmla="*/ 2256 h 3317"/>
              <a:gd name="T24" fmla="*/ 378 w 3672"/>
              <a:gd name="T25" fmla="*/ 3317 h 3317"/>
              <a:gd name="T26" fmla="*/ 338 w 3672"/>
              <a:gd name="T27" fmla="*/ 3214 h 3317"/>
              <a:gd name="T28" fmla="*/ 289 w 3672"/>
              <a:gd name="T29" fmla="*/ 3117 h 3317"/>
              <a:gd name="T30" fmla="*/ 229 w 3672"/>
              <a:gd name="T31" fmla="*/ 3026 h 3317"/>
              <a:gd name="T32" fmla="*/ 160 w 3672"/>
              <a:gd name="T33" fmla="*/ 2940 h 3317"/>
              <a:gd name="T34" fmla="*/ 83 w 3672"/>
              <a:gd name="T35" fmla="*/ 2865 h 3317"/>
              <a:gd name="T36" fmla="*/ 0 w 3672"/>
              <a:gd name="T37" fmla="*/ 2797 h 3317"/>
              <a:gd name="T38" fmla="*/ 2036 w 3672"/>
              <a:gd name="T39" fmla="*/ 0 h 3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17">
                <a:moveTo>
                  <a:pt x="2036" y="0"/>
                </a:moveTo>
                <a:lnTo>
                  <a:pt x="2240" y="155"/>
                </a:lnTo>
                <a:lnTo>
                  <a:pt x="2431" y="323"/>
                </a:lnTo>
                <a:lnTo>
                  <a:pt x="2618" y="501"/>
                </a:lnTo>
                <a:lnTo>
                  <a:pt x="2790" y="690"/>
                </a:lnTo>
                <a:lnTo>
                  <a:pt x="2953" y="890"/>
                </a:lnTo>
                <a:lnTo>
                  <a:pt x="3105" y="1096"/>
                </a:lnTo>
                <a:lnTo>
                  <a:pt x="3242" y="1314"/>
                </a:lnTo>
                <a:lnTo>
                  <a:pt x="3371" y="1537"/>
                </a:lnTo>
                <a:lnTo>
                  <a:pt x="3486" y="1769"/>
                </a:lnTo>
                <a:lnTo>
                  <a:pt x="3586" y="2009"/>
                </a:lnTo>
                <a:lnTo>
                  <a:pt x="3672" y="2256"/>
                </a:lnTo>
                <a:lnTo>
                  <a:pt x="378" y="3317"/>
                </a:lnTo>
                <a:lnTo>
                  <a:pt x="338" y="3214"/>
                </a:lnTo>
                <a:lnTo>
                  <a:pt x="289" y="3117"/>
                </a:lnTo>
                <a:lnTo>
                  <a:pt x="229" y="3026"/>
                </a:lnTo>
                <a:lnTo>
                  <a:pt x="160" y="2940"/>
                </a:lnTo>
                <a:lnTo>
                  <a:pt x="83" y="2865"/>
                </a:lnTo>
                <a:lnTo>
                  <a:pt x="0" y="2797"/>
                </a:lnTo>
                <a:lnTo>
                  <a:pt x="20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3659952" y="3580116"/>
            <a:ext cx="2054584" cy="1860986"/>
          </a:xfrm>
          <a:custGeom>
            <a:avLst/>
            <a:gdLst>
              <a:gd name="T0" fmla="*/ 381 w 3672"/>
              <a:gd name="T1" fmla="*/ 0 h 3326"/>
              <a:gd name="T2" fmla="*/ 3672 w 3672"/>
              <a:gd name="T3" fmla="*/ 1079 h 3326"/>
              <a:gd name="T4" fmla="*/ 3583 w 3672"/>
              <a:gd name="T5" fmla="*/ 1323 h 3326"/>
              <a:gd name="T6" fmla="*/ 3480 w 3672"/>
              <a:gd name="T7" fmla="*/ 1563 h 3326"/>
              <a:gd name="T8" fmla="*/ 3366 w 3672"/>
              <a:gd name="T9" fmla="*/ 1795 h 3326"/>
              <a:gd name="T10" fmla="*/ 3237 w 3672"/>
              <a:gd name="T11" fmla="*/ 2018 h 3326"/>
              <a:gd name="T12" fmla="*/ 3096 w 3672"/>
              <a:gd name="T13" fmla="*/ 2233 h 3326"/>
              <a:gd name="T14" fmla="*/ 2944 w 3672"/>
              <a:gd name="T15" fmla="*/ 2439 h 3326"/>
              <a:gd name="T16" fmla="*/ 2781 w 3672"/>
              <a:gd name="T17" fmla="*/ 2639 h 3326"/>
              <a:gd name="T18" fmla="*/ 2606 w 3672"/>
              <a:gd name="T19" fmla="*/ 2826 h 3326"/>
              <a:gd name="T20" fmla="*/ 2423 w 3672"/>
              <a:gd name="T21" fmla="*/ 3003 h 3326"/>
              <a:gd name="T22" fmla="*/ 2228 w 3672"/>
              <a:gd name="T23" fmla="*/ 3172 h 3326"/>
              <a:gd name="T24" fmla="*/ 2025 w 3672"/>
              <a:gd name="T25" fmla="*/ 3326 h 3326"/>
              <a:gd name="T26" fmla="*/ 0 w 3672"/>
              <a:gd name="T27" fmla="*/ 518 h 3326"/>
              <a:gd name="T28" fmla="*/ 86 w 3672"/>
              <a:gd name="T29" fmla="*/ 453 h 3326"/>
              <a:gd name="T30" fmla="*/ 163 w 3672"/>
              <a:gd name="T31" fmla="*/ 375 h 3326"/>
              <a:gd name="T32" fmla="*/ 232 w 3672"/>
              <a:gd name="T33" fmla="*/ 292 h 3326"/>
              <a:gd name="T34" fmla="*/ 292 w 3672"/>
              <a:gd name="T35" fmla="*/ 201 h 3326"/>
              <a:gd name="T36" fmla="*/ 341 w 3672"/>
              <a:gd name="T37" fmla="*/ 103 h 3326"/>
              <a:gd name="T38" fmla="*/ 381 w 3672"/>
              <a:gd name="T39" fmla="*/ 0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26">
                <a:moveTo>
                  <a:pt x="381" y="0"/>
                </a:moveTo>
                <a:lnTo>
                  <a:pt x="3672" y="1079"/>
                </a:lnTo>
                <a:lnTo>
                  <a:pt x="3583" y="1323"/>
                </a:lnTo>
                <a:lnTo>
                  <a:pt x="3480" y="1563"/>
                </a:lnTo>
                <a:lnTo>
                  <a:pt x="3366" y="1795"/>
                </a:lnTo>
                <a:lnTo>
                  <a:pt x="3237" y="2018"/>
                </a:lnTo>
                <a:lnTo>
                  <a:pt x="3096" y="2233"/>
                </a:lnTo>
                <a:lnTo>
                  <a:pt x="2944" y="2439"/>
                </a:lnTo>
                <a:lnTo>
                  <a:pt x="2781" y="2639"/>
                </a:lnTo>
                <a:lnTo>
                  <a:pt x="2606" y="2826"/>
                </a:lnTo>
                <a:lnTo>
                  <a:pt x="2423" y="3003"/>
                </a:lnTo>
                <a:lnTo>
                  <a:pt x="2228" y="3172"/>
                </a:lnTo>
                <a:lnTo>
                  <a:pt x="2025" y="3326"/>
                </a:lnTo>
                <a:lnTo>
                  <a:pt x="0" y="518"/>
                </a:lnTo>
                <a:lnTo>
                  <a:pt x="86" y="453"/>
                </a:lnTo>
                <a:lnTo>
                  <a:pt x="163" y="375"/>
                </a:lnTo>
                <a:lnTo>
                  <a:pt x="232" y="292"/>
                </a:lnTo>
                <a:lnTo>
                  <a:pt x="292" y="201"/>
                </a:lnTo>
                <a:lnTo>
                  <a:pt x="341" y="103"/>
                </a:lnTo>
                <a:lnTo>
                  <a:pt x="38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96000"/>
                </a:schemeClr>
              </a:gs>
            </a:gsLst>
            <a:lin ang="189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3909291" y="2637782"/>
            <a:ext cx="2214922" cy="1614983"/>
          </a:xfrm>
          <a:custGeom>
            <a:avLst/>
            <a:gdLst>
              <a:gd name="T0" fmla="*/ 3457 w 3686"/>
              <a:gd name="T1" fmla="*/ 0 h 2925"/>
              <a:gd name="T2" fmla="*/ 3526 w 3686"/>
              <a:gd name="T3" fmla="*/ 232 h 2925"/>
              <a:gd name="T4" fmla="*/ 3583 w 3686"/>
              <a:gd name="T5" fmla="*/ 466 h 2925"/>
              <a:gd name="T6" fmla="*/ 3626 w 3686"/>
              <a:gd name="T7" fmla="*/ 707 h 2925"/>
              <a:gd name="T8" fmla="*/ 3657 w 3686"/>
              <a:gd name="T9" fmla="*/ 950 h 2925"/>
              <a:gd name="T10" fmla="*/ 3678 w 3686"/>
              <a:gd name="T11" fmla="*/ 1199 h 2925"/>
              <a:gd name="T12" fmla="*/ 3686 w 3686"/>
              <a:gd name="T13" fmla="*/ 1451 h 2925"/>
              <a:gd name="T14" fmla="*/ 3678 w 3686"/>
              <a:gd name="T15" fmla="*/ 1706 h 2925"/>
              <a:gd name="T16" fmla="*/ 3657 w 3686"/>
              <a:gd name="T17" fmla="*/ 1958 h 2925"/>
              <a:gd name="T18" fmla="*/ 3623 w 3686"/>
              <a:gd name="T19" fmla="*/ 2207 h 2925"/>
              <a:gd name="T20" fmla="*/ 3577 w 3686"/>
              <a:gd name="T21" fmla="*/ 2450 h 2925"/>
              <a:gd name="T22" fmla="*/ 3520 w 3686"/>
              <a:gd name="T23" fmla="*/ 2690 h 2925"/>
              <a:gd name="T24" fmla="*/ 3451 w 3686"/>
              <a:gd name="T25" fmla="*/ 2925 h 2925"/>
              <a:gd name="T26" fmla="*/ 0 w 3686"/>
              <a:gd name="T27" fmla="*/ 1792 h 2925"/>
              <a:gd name="T28" fmla="*/ 28 w 3686"/>
              <a:gd name="T29" fmla="*/ 1683 h 2925"/>
              <a:gd name="T30" fmla="*/ 46 w 3686"/>
              <a:gd name="T31" fmla="*/ 1568 h 2925"/>
              <a:gd name="T32" fmla="*/ 54 w 3686"/>
              <a:gd name="T33" fmla="*/ 1451 h 2925"/>
              <a:gd name="T34" fmla="*/ 46 w 3686"/>
              <a:gd name="T35" fmla="*/ 1337 h 2925"/>
              <a:gd name="T36" fmla="*/ 28 w 3686"/>
              <a:gd name="T37" fmla="*/ 1222 h 2925"/>
              <a:gd name="T38" fmla="*/ 0 w 3686"/>
              <a:gd name="T39" fmla="*/ 1116 h 2925"/>
              <a:gd name="T40" fmla="*/ 3457 w 3686"/>
              <a:gd name="T41" fmla="*/ 0 h 2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86" h="2925">
                <a:moveTo>
                  <a:pt x="3457" y="0"/>
                </a:moveTo>
                <a:lnTo>
                  <a:pt x="3526" y="232"/>
                </a:lnTo>
                <a:lnTo>
                  <a:pt x="3583" y="466"/>
                </a:lnTo>
                <a:lnTo>
                  <a:pt x="3626" y="707"/>
                </a:lnTo>
                <a:lnTo>
                  <a:pt x="3657" y="950"/>
                </a:lnTo>
                <a:lnTo>
                  <a:pt x="3678" y="1199"/>
                </a:lnTo>
                <a:lnTo>
                  <a:pt x="3686" y="1451"/>
                </a:lnTo>
                <a:lnTo>
                  <a:pt x="3678" y="1706"/>
                </a:lnTo>
                <a:lnTo>
                  <a:pt x="3657" y="1958"/>
                </a:lnTo>
                <a:lnTo>
                  <a:pt x="3623" y="2207"/>
                </a:lnTo>
                <a:lnTo>
                  <a:pt x="3577" y="2450"/>
                </a:lnTo>
                <a:lnTo>
                  <a:pt x="3520" y="2690"/>
                </a:lnTo>
                <a:lnTo>
                  <a:pt x="3451" y="2925"/>
                </a:lnTo>
                <a:lnTo>
                  <a:pt x="0" y="1792"/>
                </a:lnTo>
                <a:lnTo>
                  <a:pt x="28" y="1683"/>
                </a:lnTo>
                <a:lnTo>
                  <a:pt x="46" y="1568"/>
                </a:lnTo>
                <a:lnTo>
                  <a:pt x="54" y="1451"/>
                </a:lnTo>
                <a:lnTo>
                  <a:pt x="46" y="1337"/>
                </a:lnTo>
                <a:lnTo>
                  <a:pt x="28" y="1222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335075" y="3941917"/>
            <a:ext cx="1524434" cy="2058656"/>
          </a:xfrm>
          <a:custGeom>
            <a:avLst/>
            <a:gdLst>
              <a:gd name="T0" fmla="*/ 639 w 2761"/>
              <a:gd name="T1" fmla="*/ 0 h 3836"/>
              <a:gd name="T2" fmla="*/ 2761 w 2761"/>
              <a:gd name="T3" fmla="*/ 2946 h 3836"/>
              <a:gd name="T4" fmla="*/ 2546 w 2761"/>
              <a:gd name="T5" fmla="*/ 3092 h 3836"/>
              <a:gd name="T6" fmla="*/ 2320 w 2761"/>
              <a:gd name="T7" fmla="*/ 3226 h 3836"/>
              <a:gd name="T8" fmla="*/ 2088 w 2761"/>
              <a:gd name="T9" fmla="*/ 3349 h 3836"/>
              <a:gd name="T10" fmla="*/ 1847 w 2761"/>
              <a:gd name="T11" fmla="*/ 3461 h 3836"/>
              <a:gd name="T12" fmla="*/ 1601 w 2761"/>
              <a:gd name="T13" fmla="*/ 3558 h 3836"/>
              <a:gd name="T14" fmla="*/ 1349 w 2761"/>
              <a:gd name="T15" fmla="*/ 3641 h 3836"/>
              <a:gd name="T16" fmla="*/ 1088 w 2761"/>
              <a:gd name="T17" fmla="*/ 3710 h 3836"/>
              <a:gd name="T18" fmla="*/ 822 w 2761"/>
              <a:gd name="T19" fmla="*/ 3764 h 3836"/>
              <a:gd name="T20" fmla="*/ 553 w 2761"/>
              <a:gd name="T21" fmla="*/ 3805 h 3836"/>
              <a:gd name="T22" fmla="*/ 278 w 2761"/>
              <a:gd name="T23" fmla="*/ 3827 h 3836"/>
              <a:gd name="T24" fmla="*/ 0 w 2761"/>
              <a:gd name="T25" fmla="*/ 3836 h 3836"/>
              <a:gd name="T26" fmla="*/ 0 w 2761"/>
              <a:gd name="T27" fmla="*/ 206 h 3836"/>
              <a:gd name="T28" fmla="*/ 140 w 2761"/>
              <a:gd name="T29" fmla="*/ 198 h 3836"/>
              <a:gd name="T30" fmla="*/ 275 w 2761"/>
              <a:gd name="T31" fmla="*/ 172 h 3836"/>
              <a:gd name="T32" fmla="*/ 404 w 2761"/>
              <a:gd name="T33" fmla="*/ 129 h 3836"/>
              <a:gd name="T34" fmla="*/ 524 w 2761"/>
              <a:gd name="T35" fmla="*/ 72 h 3836"/>
              <a:gd name="T36" fmla="*/ 639 w 2761"/>
              <a:gd name="T37" fmla="*/ 0 h 3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61" h="3836">
                <a:moveTo>
                  <a:pt x="639" y="0"/>
                </a:moveTo>
                <a:lnTo>
                  <a:pt x="2761" y="2946"/>
                </a:lnTo>
                <a:lnTo>
                  <a:pt x="2546" y="3092"/>
                </a:lnTo>
                <a:lnTo>
                  <a:pt x="2320" y="3226"/>
                </a:lnTo>
                <a:lnTo>
                  <a:pt x="2088" y="3349"/>
                </a:lnTo>
                <a:lnTo>
                  <a:pt x="1847" y="3461"/>
                </a:lnTo>
                <a:lnTo>
                  <a:pt x="1601" y="3558"/>
                </a:lnTo>
                <a:lnTo>
                  <a:pt x="1349" y="3641"/>
                </a:lnTo>
                <a:lnTo>
                  <a:pt x="1088" y="3710"/>
                </a:lnTo>
                <a:lnTo>
                  <a:pt x="822" y="3764"/>
                </a:lnTo>
                <a:lnTo>
                  <a:pt x="553" y="3805"/>
                </a:lnTo>
                <a:lnTo>
                  <a:pt x="278" y="3827"/>
                </a:lnTo>
                <a:lnTo>
                  <a:pt x="0" y="3836"/>
                </a:lnTo>
                <a:lnTo>
                  <a:pt x="0" y="206"/>
                </a:lnTo>
                <a:lnTo>
                  <a:pt x="140" y="198"/>
                </a:lnTo>
                <a:lnTo>
                  <a:pt x="275" y="172"/>
                </a:lnTo>
                <a:lnTo>
                  <a:pt x="404" y="129"/>
                </a:lnTo>
                <a:lnTo>
                  <a:pt x="524" y="72"/>
                </a:lnTo>
                <a:lnTo>
                  <a:pt x="6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95000"/>
                  <a:lumOff val="5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850485" y="3663644"/>
            <a:ext cx="2128465" cy="1923073"/>
          </a:xfrm>
          <a:custGeom>
            <a:avLst/>
            <a:gdLst>
              <a:gd name="T0" fmla="*/ 3457 w 3855"/>
              <a:gd name="T1" fmla="*/ 0 h 3483"/>
              <a:gd name="T2" fmla="*/ 3497 w 3855"/>
              <a:gd name="T3" fmla="*/ 109 h 3483"/>
              <a:gd name="T4" fmla="*/ 3552 w 3855"/>
              <a:gd name="T5" fmla="*/ 212 h 3483"/>
              <a:gd name="T6" fmla="*/ 3612 w 3855"/>
              <a:gd name="T7" fmla="*/ 309 h 3483"/>
              <a:gd name="T8" fmla="*/ 3686 w 3855"/>
              <a:gd name="T9" fmla="*/ 398 h 3483"/>
              <a:gd name="T10" fmla="*/ 3767 w 3855"/>
              <a:gd name="T11" fmla="*/ 478 h 3483"/>
              <a:gd name="T12" fmla="*/ 3855 w 3855"/>
              <a:gd name="T13" fmla="*/ 550 h 3483"/>
              <a:gd name="T14" fmla="*/ 1716 w 3855"/>
              <a:gd name="T15" fmla="*/ 3483 h 3483"/>
              <a:gd name="T16" fmla="*/ 1504 w 3855"/>
              <a:gd name="T17" fmla="*/ 3317 h 3483"/>
              <a:gd name="T18" fmla="*/ 1300 w 3855"/>
              <a:gd name="T19" fmla="*/ 3143 h 3483"/>
              <a:gd name="T20" fmla="*/ 1109 w 3855"/>
              <a:gd name="T21" fmla="*/ 2954 h 3483"/>
              <a:gd name="T22" fmla="*/ 925 w 3855"/>
              <a:gd name="T23" fmla="*/ 2756 h 3483"/>
              <a:gd name="T24" fmla="*/ 756 w 3855"/>
              <a:gd name="T25" fmla="*/ 2550 h 3483"/>
              <a:gd name="T26" fmla="*/ 599 w 3855"/>
              <a:gd name="T27" fmla="*/ 2330 h 3483"/>
              <a:gd name="T28" fmla="*/ 453 w 3855"/>
              <a:gd name="T29" fmla="*/ 2104 h 3483"/>
              <a:gd name="T30" fmla="*/ 318 w 3855"/>
              <a:gd name="T31" fmla="*/ 1869 h 3483"/>
              <a:gd name="T32" fmla="*/ 198 w 3855"/>
              <a:gd name="T33" fmla="*/ 1626 h 3483"/>
              <a:gd name="T34" fmla="*/ 92 w 3855"/>
              <a:gd name="T35" fmla="*/ 1374 h 3483"/>
              <a:gd name="T36" fmla="*/ 0 w 3855"/>
              <a:gd name="T37" fmla="*/ 1116 h 3483"/>
              <a:gd name="T38" fmla="*/ 3457 w 3855"/>
              <a:gd name="T39" fmla="*/ 0 h 3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5" h="3483">
                <a:moveTo>
                  <a:pt x="3457" y="0"/>
                </a:moveTo>
                <a:lnTo>
                  <a:pt x="3497" y="109"/>
                </a:lnTo>
                <a:lnTo>
                  <a:pt x="3552" y="212"/>
                </a:lnTo>
                <a:lnTo>
                  <a:pt x="3612" y="309"/>
                </a:lnTo>
                <a:lnTo>
                  <a:pt x="3686" y="398"/>
                </a:lnTo>
                <a:lnTo>
                  <a:pt x="3767" y="478"/>
                </a:lnTo>
                <a:lnTo>
                  <a:pt x="3855" y="550"/>
                </a:lnTo>
                <a:lnTo>
                  <a:pt x="1716" y="3483"/>
                </a:lnTo>
                <a:lnTo>
                  <a:pt x="1504" y="3317"/>
                </a:lnTo>
                <a:lnTo>
                  <a:pt x="1300" y="3143"/>
                </a:lnTo>
                <a:lnTo>
                  <a:pt x="1109" y="2954"/>
                </a:lnTo>
                <a:lnTo>
                  <a:pt x="925" y="2756"/>
                </a:lnTo>
                <a:lnTo>
                  <a:pt x="756" y="2550"/>
                </a:lnTo>
                <a:lnTo>
                  <a:pt x="599" y="2330"/>
                </a:lnTo>
                <a:lnTo>
                  <a:pt x="453" y="2104"/>
                </a:lnTo>
                <a:lnTo>
                  <a:pt x="318" y="1869"/>
                </a:lnTo>
                <a:lnTo>
                  <a:pt x="198" y="1626"/>
                </a:lnTo>
                <a:lnTo>
                  <a:pt x="92" y="1374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100000">
                <a:schemeClr val="accent6">
                  <a:lumMod val="81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1863784" y="3930035"/>
            <a:ext cx="1482748" cy="2048430"/>
          </a:xfrm>
          <a:custGeom>
            <a:avLst/>
            <a:gdLst>
              <a:gd name="T0" fmla="*/ 2037 w 2650"/>
              <a:gd name="T1" fmla="*/ 0 h 3661"/>
              <a:gd name="T2" fmla="*/ 2146 w 2650"/>
              <a:gd name="T3" fmla="*/ 71 h 3661"/>
              <a:gd name="T4" fmla="*/ 2260 w 2650"/>
              <a:gd name="T5" fmla="*/ 126 h 3661"/>
              <a:gd name="T6" fmla="*/ 2386 w 2650"/>
              <a:gd name="T7" fmla="*/ 166 h 3661"/>
              <a:gd name="T8" fmla="*/ 2515 w 2650"/>
              <a:gd name="T9" fmla="*/ 191 h 3661"/>
              <a:gd name="T10" fmla="*/ 2650 w 2650"/>
              <a:gd name="T11" fmla="*/ 200 h 3661"/>
              <a:gd name="T12" fmla="*/ 2650 w 2650"/>
              <a:gd name="T13" fmla="*/ 3661 h 3661"/>
              <a:gd name="T14" fmla="*/ 2383 w 2650"/>
              <a:gd name="T15" fmla="*/ 3652 h 3661"/>
              <a:gd name="T16" fmla="*/ 2117 w 2650"/>
              <a:gd name="T17" fmla="*/ 3629 h 3661"/>
              <a:gd name="T18" fmla="*/ 1859 w 2650"/>
              <a:gd name="T19" fmla="*/ 3589 h 3661"/>
              <a:gd name="T20" fmla="*/ 1604 w 2650"/>
              <a:gd name="T21" fmla="*/ 3538 h 3661"/>
              <a:gd name="T22" fmla="*/ 1355 w 2650"/>
              <a:gd name="T23" fmla="*/ 3472 h 3661"/>
              <a:gd name="T24" fmla="*/ 1112 w 2650"/>
              <a:gd name="T25" fmla="*/ 3389 h 3661"/>
              <a:gd name="T26" fmla="*/ 874 w 2650"/>
              <a:gd name="T27" fmla="*/ 3297 h 3661"/>
              <a:gd name="T28" fmla="*/ 645 w 2650"/>
              <a:gd name="T29" fmla="*/ 3188 h 3661"/>
              <a:gd name="T30" fmla="*/ 421 w 2650"/>
              <a:gd name="T31" fmla="*/ 3071 h 3661"/>
              <a:gd name="T32" fmla="*/ 206 w 2650"/>
              <a:gd name="T33" fmla="*/ 2939 h 3661"/>
              <a:gd name="T34" fmla="*/ 0 w 2650"/>
              <a:gd name="T35" fmla="*/ 2796 h 3661"/>
              <a:gd name="T36" fmla="*/ 2037 w 2650"/>
              <a:gd name="T37" fmla="*/ 0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0" h="3661">
                <a:moveTo>
                  <a:pt x="2037" y="0"/>
                </a:moveTo>
                <a:lnTo>
                  <a:pt x="2146" y="71"/>
                </a:lnTo>
                <a:lnTo>
                  <a:pt x="2260" y="126"/>
                </a:lnTo>
                <a:lnTo>
                  <a:pt x="2386" y="166"/>
                </a:lnTo>
                <a:lnTo>
                  <a:pt x="2515" y="191"/>
                </a:lnTo>
                <a:lnTo>
                  <a:pt x="2650" y="200"/>
                </a:lnTo>
                <a:lnTo>
                  <a:pt x="2650" y="3661"/>
                </a:lnTo>
                <a:lnTo>
                  <a:pt x="2383" y="3652"/>
                </a:lnTo>
                <a:lnTo>
                  <a:pt x="2117" y="3629"/>
                </a:lnTo>
                <a:lnTo>
                  <a:pt x="1859" y="3589"/>
                </a:lnTo>
                <a:lnTo>
                  <a:pt x="1604" y="3538"/>
                </a:lnTo>
                <a:lnTo>
                  <a:pt x="1355" y="3472"/>
                </a:lnTo>
                <a:lnTo>
                  <a:pt x="1112" y="3389"/>
                </a:lnTo>
                <a:lnTo>
                  <a:pt x="874" y="3297"/>
                </a:lnTo>
                <a:lnTo>
                  <a:pt x="645" y="3188"/>
                </a:lnTo>
                <a:lnTo>
                  <a:pt x="421" y="3071"/>
                </a:lnTo>
                <a:lnTo>
                  <a:pt x="206" y="2939"/>
                </a:lnTo>
                <a:lnTo>
                  <a:pt x="0" y="2796"/>
                </a:lnTo>
                <a:lnTo>
                  <a:pt x="203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8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126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2751902" y="3158420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19" name="TextBox 18"/>
          <p:cNvSpPr txBox="1"/>
          <p:nvPr/>
        </p:nvSpPr>
        <p:spPr>
          <a:xfrm rot="20676654">
            <a:off x="2760033" y="226203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20" name="TextBox 19"/>
          <p:cNvSpPr txBox="1"/>
          <p:nvPr/>
        </p:nvSpPr>
        <p:spPr>
          <a:xfrm rot="1076742">
            <a:off x="3437036" y="2251445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21" name="TextBox 20"/>
          <p:cNvSpPr txBox="1"/>
          <p:nvPr/>
        </p:nvSpPr>
        <p:spPr>
          <a:xfrm rot="3088247">
            <a:off x="4004210" y="2635046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 rot="5550797">
            <a:off x="4239021" y="3304602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 rot="18095537">
            <a:off x="3998738" y="392718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 rot="20621220">
            <a:off x="3466629" y="4340671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</a:t>
            </a:r>
          </a:p>
        </p:txBody>
      </p:sp>
      <p:sp>
        <p:nvSpPr>
          <p:cNvPr id="25" name="TextBox 24"/>
          <p:cNvSpPr txBox="1"/>
          <p:nvPr/>
        </p:nvSpPr>
        <p:spPr>
          <a:xfrm rot="814612">
            <a:off x="2784704" y="432517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</a:t>
            </a:r>
          </a:p>
        </p:txBody>
      </p:sp>
      <p:sp>
        <p:nvSpPr>
          <p:cNvPr id="26" name="TextBox 25"/>
          <p:cNvSpPr txBox="1"/>
          <p:nvPr/>
        </p:nvSpPr>
        <p:spPr>
          <a:xfrm rot="3177138">
            <a:off x="2216434" y="3948048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86853" y="1142835"/>
            <a:ext cx="10860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27568" y="1953678"/>
            <a:ext cx="1400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 the mouse on warning sign and copy the name of the service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45011" y="2944186"/>
            <a:ext cx="141895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SAP system using Ctrl + 6 and tcode : /n/IWFND/MAINT_SERVICE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01252" y="4200490"/>
            <a:ext cx="10860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add service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86851" y="4931064"/>
            <a:ext cx="12669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LOCAL and Service name we copies in step 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82904" y="4959648"/>
            <a:ext cx="10860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Enter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1482" y="4199545"/>
            <a:ext cx="1086011" cy="590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and choose ADD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4613" y="3143723"/>
            <a:ext cx="10860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package and TR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70268" y="1808286"/>
            <a:ext cx="132026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back to CDS navigator view and double click on ODATA node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11197" y="1260403"/>
            <a:ext cx="108601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ABAP credentials and test the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AECA31FD-723C-487D-AFEA-F6037B5E8613}"/>
              </a:ext>
            </a:extLst>
          </p:cNvPr>
          <p:cNvSpPr txBox="1"/>
          <p:nvPr/>
        </p:nvSpPr>
        <p:spPr>
          <a:xfrm rot="5400000">
            <a:off x="1982970" y="3263008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08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5B1E3A8-6212-4446-800E-F4A81D74AF86}"/>
              </a:ext>
            </a:extLst>
          </p:cNvPr>
          <p:cNvSpPr txBox="1"/>
          <p:nvPr/>
        </p:nvSpPr>
        <p:spPr>
          <a:xfrm rot="18420083">
            <a:off x="2205116" y="2628641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09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3286100" y="870965"/>
            <a:ext cx="1605873" cy="2119631"/>
          </a:xfrm>
          <a:custGeom>
            <a:avLst/>
            <a:gdLst>
              <a:gd name="T0" fmla="*/ 0 w 2781"/>
              <a:gd name="T1" fmla="*/ 0 h 3839"/>
              <a:gd name="T2" fmla="*/ 281 w 2781"/>
              <a:gd name="T3" fmla="*/ 9 h 3839"/>
              <a:gd name="T4" fmla="*/ 558 w 2781"/>
              <a:gd name="T5" fmla="*/ 32 h 3839"/>
              <a:gd name="T6" fmla="*/ 831 w 2781"/>
              <a:gd name="T7" fmla="*/ 72 h 3839"/>
              <a:gd name="T8" fmla="*/ 1097 w 2781"/>
              <a:gd name="T9" fmla="*/ 129 h 3839"/>
              <a:gd name="T10" fmla="*/ 1358 w 2781"/>
              <a:gd name="T11" fmla="*/ 198 h 3839"/>
              <a:gd name="T12" fmla="*/ 1613 w 2781"/>
              <a:gd name="T13" fmla="*/ 284 h 3839"/>
              <a:gd name="T14" fmla="*/ 1862 w 2781"/>
              <a:gd name="T15" fmla="*/ 381 h 3839"/>
              <a:gd name="T16" fmla="*/ 2102 w 2781"/>
              <a:gd name="T17" fmla="*/ 492 h 3839"/>
              <a:gd name="T18" fmla="*/ 2337 w 2781"/>
              <a:gd name="T19" fmla="*/ 618 h 3839"/>
              <a:gd name="T20" fmla="*/ 2564 w 2781"/>
              <a:gd name="T21" fmla="*/ 756 h 3839"/>
              <a:gd name="T22" fmla="*/ 2781 w 2781"/>
              <a:gd name="T23" fmla="*/ 905 h 3839"/>
              <a:gd name="T24" fmla="*/ 642 w 2781"/>
              <a:gd name="T25" fmla="*/ 3839 h 3839"/>
              <a:gd name="T26" fmla="*/ 550 w 2781"/>
              <a:gd name="T27" fmla="*/ 3778 h 3839"/>
              <a:gd name="T28" fmla="*/ 450 w 2781"/>
              <a:gd name="T29" fmla="*/ 3727 h 3839"/>
              <a:gd name="T30" fmla="*/ 344 w 2781"/>
              <a:gd name="T31" fmla="*/ 3684 h 3839"/>
              <a:gd name="T32" fmla="*/ 232 w 2781"/>
              <a:gd name="T33" fmla="*/ 3655 h 3839"/>
              <a:gd name="T34" fmla="*/ 117 w 2781"/>
              <a:gd name="T35" fmla="*/ 3635 h 3839"/>
              <a:gd name="T36" fmla="*/ 0 w 2781"/>
              <a:gd name="T37" fmla="*/ 3630 h 3839"/>
              <a:gd name="T38" fmla="*/ 0 w 2781"/>
              <a:gd name="T39" fmla="*/ 0 h 3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781" h="3839">
                <a:moveTo>
                  <a:pt x="0" y="0"/>
                </a:moveTo>
                <a:lnTo>
                  <a:pt x="281" y="9"/>
                </a:lnTo>
                <a:lnTo>
                  <a:pt x="558" y="32"/>
                </a:lnTo>
                <a:lnTo>
                  <a:pt x="831" y="72"/>
                </a:lnTo>
                <a:lnTo>
                  <a:pt x="1097" y="129"/>
                </a:lnTo>
                <a:lnTo>
                  <a:pt x="1358" y="198"/>
                </a:lnTo>
                <a:lnTo>
                  <a:pt x="1613" y="284"/>
                </a:lnTo>
                <a:lnTo>
                  <a:pt x="1862" y="381"/>
                </a:lnTo>
                <a:lnTo>
                  <a:pt x="2102" y="492"/>
                </a:lnTo>
                <a:lnTo>
                  <a:pt x="2337" y="618"/>
                </a:lnTo>
                <a:lnTo>
                  <a:pt x="2564" y="756"/>
                </a:lnTo>
                <a:lnTo>
                  <a:pt x="2781" y="905"/>
                </a:lnTo>
                <a:lnTo>
                  <a:pt x="642" y="3839"/>
                </a:lnTo>
                <a:lnTo>
                  <a:pt x="550" y="3778"/>
                </a:lnTo>
                <a:lnTo>
                  <a:pt x="450" y="3727"/>
                </a:lnTo>
                <a:lnTo>
                  <a:pt x="344" y="3684"/>
                </a:lnTo>
                <a:lnTo>
                  <a:pt x="232" y="3655"/>
                </a:lnTo>
                <a:lnTo>
                  <a:pt x="117" y="3635"/>
                </a:lnTo>
                <a:lnTo>
                  <a:pt x="0" y="36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6000"/>
                  <a:lumOff val="24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Freeform 39"/>
          <p:cNvSpPr>
            <a:spLocks/>
          </p:cNvSpPr>
          <p:nvPr/>
        </p:nvSpPr>
        <p:spPr bwMode="auto">
          <a:xfrm>
            <a:off x="2578827" y="2721514"/>
            <a:ext cx="1516912" cy="1514332"/>
          </a:xfrm>
          <a:custGeom>
            <a:avLst/>
            <a:gdLst>
              <a:gd name="T0" fmla="*/ 1175 w 2352"/>
              <a:gd name="T1" fmla="*/ 0 h 2348"/>
              <a:gd name="T2" fmla="*/ 1312 w 2352"/>
              <a:gd name="T3" fmla="*/ 9 h 2348"/>
              <a:gd name="T4" fmla="*/ 1444 w 2352"/>
              <a:gd name="T5" fmla="*/ 32 h 2348"/>
              <a:gd name="T6" fmla="*/ 1573 w 2352"/>
              <a:gd name="T7" fmla="*/ 69 h 2348"/>
              <a:gd name="T8" fmla="*/ 1693 w 2352"/>
              <a:gd name="T9" fmla="*/ 118 h 2348"/>
              <a:gd name="T10" fmla="*/ 1805 w 2352"/>
              <a:gd name="T11" fmla="*/ 184 h 2348"/>
              <a:gd name="T12" fmla="*/ 1911 w 2352"/>
              <a:gd name="T13" fmla="*/ 258 h 2348"/>
              <a:gd name="T14" fmla="*/ 2005 w 2352"/>
              <a:gd name="T15" fmla="*/ 344 h 2348"/>
              <a:gd name="T16" fmla="*/ 2091 w 2352"/>
              <a:gd name="T17" fmla="*/ 438 h 2348"/>
              <a:gd name="T18" fmla="*/ 2169 w 2352"/>
              <a:gd name="T19" fmla="*/ 544 h 2348"/>
              <a:gd name="T20" fmla="*/ 2232 w 2352"/>
              <a:gd name="T21" fmla="*/ 659 h 2348"/>
              <a:gd name="T22" fmla="*/ 2283 w 2352"/>
              <a:gd name="T23" fmla="*/ 779 h 2348"/>
              <a:gd name="T24" fmla="*/ 2321 w 2352"/>
              <a:gd name="T25" fmla="*/ 905 h 2348"/>
              <a:gd name="T26" fmla="*/ 2343 w 2352"/>
              <a:gd name="T27" fmla="*/ 1037 h 2348"/>
              <a:gd name="T28" fmla="*/ 2352 w 2352"/>
              <a:gd name="T29" fmla="*/ 1174 h 2348"/>
              <a:gd name="T30" fmla="*/ 2343 w 2352"/>
              <a:gd name="T31" fmla="*/ 1311 h 2348"/>
              <a:gd name="T32" fmla="*/ 2321 w 2352"/>
              <a:gd name="T33" fmla="*/ 1443 h 2348"/>
              <a:gd name="T34" fmla="*/ 2283 w 2352"/>
              <a:gd name="T35" fmla="*/ 1569 h 2348"/>
              <a:gd name="T36" fmla="*/ 2232 w 2352"/>
              <a:gd name="T37" fmla="*/ 1689 h 2348"/>
              <a:gd name="T38" fmla="*/ 2169 w 2352"/>
              <a:gd name="T39" fmla="*/ 1804 h 2348"/>
              <a:gd name="T40" fmla="*/ 2091 w 2352"/>
              <a:gd name="T41" fmla="*/ 1910 h 2348"/>
              <a:gd name="T42" fmla="*/ 2005 w 2352"/>
              <a:gd name="T43" fmla="*/ 2004 h 2348"/>
              <a:gd name="T44" fmla="*/ 1911 w 2352"/>
              <a:gd name="T45" fmla="*/ 2090 h 2348"/>
              <a:gd name="T46" fmla="*/ 1805 w 2352"/>
              <a:gd name="T47" fmla="*/ 2164 h 2348"/>
              <a:gd name="T48" fmla="*/ 1693 w 2352"/>
              <a:gd name="T49" fmla="*/ 2230 h 2348"/>
              <a:gd name="T50" fmla="*/ 1573 w 2352"/>
              <a:gd name="T51" fmla="*/ 2279 h 2348"/>
              <a:gd name="T52" fmla="*/ 1444 w 2352"/>
              <a:gd name="T53" fmla="*/ 2316 h 2348"/>
              <a:gd name="T54" fmla="*/ 1312 w 2352"/>
              <a:gd name="T55" fmla="*/ 2339 h 2348"/>
              <a:gd name="T56" fmla="*/ 1175 w 2352"/>
              <a:gd name="T57" fmla="*/ 2348 h 2348"/>
              <a:gd name="T58" fmla="*/ 1040 w 2352"/>
              <a:gd name="T59" fmla="*/ 2339 h 2348"/>
              <a:gd name="T60" fmla="*/ 906 w 2352"/>
              <a:gd name="T61" fmla="*/ 2316 h 2348"/>
              <a:gd name="T62" fmla="*/ 780 w 2352"/>
              <a:gd name="T63" fmla="*/ 2279 h 2348"/>
              <a:gd name="T64" fmla="*/ 659 w 2352"/>
              <a:gd name="T65" fmla="*/ 2230 h 2348"/>
              <a:gd name="T66" fmla="*/ 545 w 2352"/>
              <a:gd name="T67" fmla="*/ 2164 h 2348"/>
              <a:gd name="T68" fmla="*/ 442 w 2352"/>
              <a:gd name="T69" fmla="*/ 2090 h 2348"/>
              <a:gd name="T70" fmla="*/ 344 w 2352"/>
              <a:gd name="T71" fmla="*/ 2004 h 2348"/>
              <a:gd name="T72" fmla="*/ 258 w 2352"/>
              <a:gd name="T73" fmla="*/ 1910 h 2348"/>
              <a:gd name="T74" fmla="*/ 184 w 2352"/>
              <a:gd name="T75" fmla="*/ 1804 h 2348"/>
              <a:gd name="T76" fmla="*/ 121 w 2352"/>
              <a:gd name="T77" fmla="*/ 1689 h 2348"/>
              <a:gd name="T78" fmla="*/ 69 w 2352"/>
              <a:gd name="T79" fmla="*/ 1569 h 2348"/>
              <a:gd name="T80" fmla="*/ 32 w 2352"/>
              <a:gd name="T81" fmla="*/ 1443 h 2348"/>
              <a:gd name="T82" fmla="*/ 9 w 2352"/>
              <a:gd name="T83" fmla="*/ 1311 h 2348"/>
              <a:gd name="T84" fmla="*/ 0 w 2352"/>
              <a:gd name="T85" fmla="*/ 1174 h 2348"/>
              <a:gd name="T86" fmla="*/ 9 w 2352"/>
              <a:gd name="T87" fmla="*/ 1037 h 2348"/>
              <a:gd name="T88" fmla="*/ 32 w 2352"/>
              <a:gd name="T89" fmla="*/ 905 h 2348"/>
              <a:gd name="T90" fmla="*/ 69 w 2352"/>
              <a:gd name="T91" fmla="*/ 779 h 2348"/>
              <a:gd name="T92" fmla="*/ 121 w 2352"/>
              <a:gd name="T93" fmla="*/ 659 h 2348"/>
              <a:gd name="T94" fmla="*/ 184 w 2352"/>
              <a:gd name="T95" fmla="*/ 544 h 2348"/>
              <a:gd name="T96" fmla="*/ 258 w 2352"/>
              <a:gd name="T97" fmla="*/ 438 h 2348"/>
              <a:gd name="T98" fmla="*/ 344 w 2352"/>
              <a:gd name="T99" fmla="*/ 344 h 2348"/>
              <a:gd name="T100" fmla="*/ 442 w 2352"/>
              <a:gd name="T101" fmla="*/ 258 h 2348"/>
              <a:gd name="T102" fmla="*/ 545 w 2352"/>
              <a:gd name="T103" fmla="*/ 184 h 2348"/>
              <a:gd name="T104" fmla="*/ 659 w 2352"/>
              <a:gd name="T105" fmla="*/ 118 h 2348"/>
              <a:gd name="T106" fmla="*/ 780 w 2352"/>
              <a:gd name="T107" fmla="*/ 69 h 2348"/>
              <a:gd name="T108" fmla="*/ 906 w 2352"/>
              <a:gd name="T109" fmla="*/ 32 h 2348"/>
              <a:gd name="T110" fmla="*/ 1040 w 2352"/>
              <a:gd name="T111" fmla="*/ 9 h 2348"/>
              <a:gd name="T112" fmla="*/ 1175 w 2352"/>
              <a:gd name="T113" fmla="*/ 0 h 2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52" h="2348">
                <a:moveTo>
                  <a:pt x="1175" y="0"/>
                </a:moveTo>
                <a:lnTo>
                  <a:pt x="1312" y="9"/>
                </a:lnTo>
                <a:lnTo>
                  <a:pt x="1444" y="32"/>
                </a:lnTo>
                <a:lnTo>
                  <a:pt x="1573" y="69"/>
                </a:lnTo>
                <a:lnTo>
                  <a:pt x="1693" y="118"/>
                </a:lnTo>
                <a:lnTo>
                  <a:pt x="1805" y="184"/>
                </a:lnTo>
                <a:lnTo>
                  <a:pt x="1911" y="258"/>
                </a:lnTo>
                <a:lnTo>
                  <a:pt x="2005" y="344"/>
                </a:lnTo>
                <a:lnTo>
                  <a:pt x="2091" y="438"/>
                </a:lnTo>
                <a:lnTo>
                  <a:pt x="2169" y="544"/>
                </a:lnTo>
                <a:lnTo>
                  <a:pt x="2232" y="659"/>
                </a:lnTo>
                <a:lnTo>
                  <a:pt x="2283" y="779"/>
                </a:lnTo>
                <a:lnTo>
                  <a:pt x="2321" y="905"/>
                </a:lnTo>
                <a:lnTo>
                  <a:pt x="2343" y="1037"/>
                </a:lnTo>
                <a:lnTo>
                  <a:pt x="2352" y="1174"/>
                </a:lnTo>
                <a:lnTo>
                  <a:pt x="2343" y="1311"/>
                </a:lnTo>
                <a:lnTo>
                  <a:pt x="2321" y="1443"/>
                </a:lnTo>
                <a:lnTo>
                  <a:pt x="2283" y="1569"/>
                </a:lnTo>
                <a:lnTo>
                  <a:pt x="2232" y="1689"/>
                </a:lnTo>
                <a:lnTo>
                  <a:pt x="2169" y="1804"/>
                </a:lnTo>
                <a:lnTo>
                  <a:pt x="2091" y="1910"/>
                </a:lnTo>
                <a:lnTo>
                  <a:pt x="2005" y="2004"/>
                </a:lnTo>
                <a:lnTo>
                  <a:pt x="1911" y="2090"/>
                </a:lnTo>
                <a:lnTo>
                  <a:pt x="1805" y="2164"/>
                </a:lnTo>
                <a:lnTo>
                  <a:pt x="1693" y="2230"/>
                </a:lnTo>
                <a:lnTo>
                  <a:pt x="1573" y="2279"/>
                </a:lnTo>
                <a:lnTo>
                  <a:pt x="1444" y="2316"/>
                </a:lnTo>
                <a:lnTo>
                  <a:pt x="1312" y="2339"/>
                </a:lnTo>
                <a:lnTo>
                  <a:pt x="1175" y="2348"/>
                </a:lnTo>
                <a:lnTo>
                  <a:pt x="1040" y="2339"/>
                </a:lnTo>
                <a:lnTo>
                  <a:pt x="906" y="2316"/>
                </a:lnTo>
                <a:lnTo>
                  <a:pt x="780" y="2279"/>
                </a:lnTo>
                <a:lnTo>
                  <a:pt x="659" y="2230"/>
                </a:lnTo>
                <a:lnTo>
                  <a:pt x="545" y="2164"/>
                </a:lnTo>
                <a:lnTo>
                  <a:pt x="442" y="2090"/>
                </a:lnTo>
                <a:lnTo>
                  <a:pt x="344" y="2004"/>
                </a:lnTo>
                <a:lnTo>
                  <a:pt x="258" y="1910"/>
                </a:lnTo>
                <a:lnTo>
                  <a:pt x="184" y="1804"/>
                </a:lnTo>
                <a:lnTo>
                  <a:pt x="121" y="1689"/>
                </a:lnTo>
                <a:lnTo>
                  <a:pt x="69" y="1569"/>
                </a:lnTo>
                <a:lnTo>
                  <a:pt x="32" y="1443"/>
                </a:lnTo>
                <a:lnTo>
                  <a:pt x="9" y="1311"/>
                </a:lnTo>
                <a:lnTo>
                  <a:pt x="0" y="1174"/>
                </a:lnTo>
                <a:lnTo>
                  <a:pt x="9" y="1037"/>
                </a:lnTo>
                <a:lnTo>
                  <a:pt x="32" y="905"/>
                </a:lnTo>
                <a:lnTo>
                  <a:pt x="69" y="779"/>
                </a:lnTo>
                <a:lnTo>
                  <a:pt x="121" y="659"/>
                </a:lnTo>
                <a:lnTo>
                  <a:pt x="184" y="544"/>
                </a:lnTo>
                <a:lnTo>
                  <a:pt x="258" y="438"/>
                </a:lnTo>
                <a:lnTo>
                  <a:pt x="344" y="344"/>
                </a:lnTo>
                <a:lnTo>
                  <a:pt x="442" y="258"/>
                </a:lnTo>
                <a:lnTo>
                  <a:pt x="545" y="184"/>
                </a:lnTo>
                <a:lnTo>
                  <a:pt x="659" y="118"/>
                </a:lnTo>
                <a:lnTo>
                  <a:pt x="780" y="69"/>
                </a:lnTo>
                <a:lnTo>
                  <a:pt x="906" y="32"/>
                </a:lnTo>
                <a:lnTo>
                  <a:pt x="1040" y="9"/>
                </a:lnTo>
                <a:lnTo>
                  <a:pt x="117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 rot="1076742">
            <a:off x="3437036" y="234420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80837" y="1275355"/>
            <a:ext cx="151241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 annotation called @Odata.publish: true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13400" y="3052396"/>
            <a:ext cx="154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Steps for</a:t>
            </a:r>
          </a:p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 create</a:t>
            </a:r>
          </a:p>
          <a:p>
            <a:pPr algn="ctr"/>
            <a:r>
              <a:rPr lang="en-IN" sz="1800" b="1" dirty="0">
                <a:latin typeface="Arial" pitchFamily="34" charset="0"/>
                <a:cs typeface="Arial" pitchFamily="34" charset="0"/>
              </a:rPr>
              <a:t>ODATA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31" y="1738002"/>
            <a:ext cx="4050000" cy="1692857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 bwMode="gray">
          <a:xfrm>
            <a:off x="6163979" y="2579131"/>
            <a:ext cx="1500068" cy="330696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OData exposure</a:t>
            </a:r>
          </a:p>
        </p:txBody>
      </p:sp>
      <p:cxnSp>
        <p:nvCxnSpPr>
          <p:cNvPr id="47" name="Straight Arrow Connector 46"/>
          <p:cNvCxnSpPr>
            <a:stCxn id="46" idx="3"/>
          </p:cNvCxnSpPr>
          <p:nvPr/>
        </p:nvCxnSpPr>
        <p:spPr>
          <a:xfrm flipV="1">
            <a:off x="7664047" y="2702512"/>
            <a:ext cx="424540" cy="4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8154" y="899721"/>
            <a:ext cx="4220114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ea typeface="Arial Unicode MS" pitchFamily="34" charset="-128"/>
                <a:cs typeface="Arial"/>
                <a:hlinkClick r:id="rId4"/>
              </a:rPr>
              <a:t>Association’s with CDS Code </a:t>
            </a:r>
            <a:endParaRPr lang="en-GB" sz="2000" kern="0" dirty="0">
              <a:ea typeface="Arial Unicode MS" pitchFamily="34" charset="-128"/>
              <a:cs typeface="Arial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Fiori App on top of CDS in BAS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3812" y="899428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Open Business Application Studio ( BAS )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9" y="1310885"/>
            <a:ext cx="10400000" cy="5196190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(1)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3" y="1858865"/>
            <a:ext cx="8057143" cy="39619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9029438" y="4518516"/>
            <a:ext cx="2962244" cy="70484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CDS NAME</a:t>
            </a:r>
          </a:p>
        </p:txBody>
      </p:sp>
      <p:sp>
        <p:nvSpPr>
          <p:cNvPr id="8" name="Right Arrow 7"/>
          <p:cNvSpPr/>
          <p:nvPr/>
        </p:nvSpPr>
        <p:spPr bwMode="gray">
          <a:xfrm flipH="1">
            <a:off x="8427009" y="4722485"/>
            <a:ext cx="587234" cy="2952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2672" y="908720"/>
            <a:ext cx="112643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Create Project with Template in BAS (Business Application Studio).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Insert system information (S/4HANA System).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Insert CDS name and continue……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(2)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630" y="1507638"/>
            <a:ext cx="9218857" cy="5044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2672" y="899428"/>
            <a:ext cx="1126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Fiori App on top of CDS View with Dynamic Feature’s like Search , Filter Bar ,Navigation etc.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(Responsive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497"/>
          <a:stretch/>
        </p:blipFill>
        <p:spPr>
          <a:xfrm>
            <a:off x="3286539" y="1296961"/>
            <a:ext cx="4023410" cy="508571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gray">
          <a:xfrm flipH="1">
            <a:off x="6228522" y="3400998"/>
            <a:ext cx="1258956" cy="3218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Oval 7"/>
          <p:cNvSpPr/>
          <p:nvPr/>
        </p:nvSpPr>
        <p:spPr>
          <a:xfrm>
            <a:off x="7474226" y="2597426"/>
            <a:ext cx="2648829" cy="180229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Application Mobile Ready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8498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292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IN" sz="4800" b="1" spc="1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470676" y="6472169"/>
            <a:ext cx="367971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470676" y="6472169"/>
            <a:ext cx="367971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46176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</a:t>
            </a: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12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Comparison Between CDS v/s DDIC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Use Cases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</a:t>
            </a:r>
            <a:r>
              <a:rPr lang="en-US" sz="1800" dirty="0" smtClean="0">
                <a:solidFill>
                  <a:schemeClr val="bg1"/>
                </a:solidFill>
              </a:rPr>
              <a:t>DS Associations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Introduction to OData</a:t>
            </a:r>
            <a:endParaRPr lang="en-US" sz="1800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your own OData Service on top of CDS </a:t>
            </a:r>
            <a:r>
              <a:rPr lang="en-US" sz="1800" dirty="0" smtClean="0">
                <a:solidFill>
                  <a:schemeClr val="bg1"/>
                </a:solidFill>
              </a:rPr>
              <a:t>Views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How to Use BAS</a:t>
            </a: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Fiori App  by CDS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Comparison of CDS v/s DDIC Views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7D674812-5496-48E2-97C8-55A836284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561908"/>
              </p:ext>
            </p:extLst>
          </p:nvPr>
        </p:nvGraphicFramePr>
        <p:xfrm>
          <a:off x="491861" y="908720"/>
          <a:ext cx="10571103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6856">
                  <a:extLst>
                    <a:ext uri="{9D8B030D-6E8A-4147-A177-3AD203B41FA5}">
                      <a16:colId xmlns="" xmlns:a16="http://schemas.microsoft.com/office/drawing/2014/main" val="607046596"/>
                    </a:ext>
                  </a:extLst>
                </a:gridCol>
                <a:gridCol w="2786958">
                  <a:extLst>
                    <a:ext uri="{9D8B030D-6E8A-4147-A177-3AD203B41FA5}">
                      <a16:colId xmlns="" xmlns:a16="http://schemas.microsoft.com/office/drawing/2014/main" val="3443642035"/>
                    </a:ext>
                  </a:extLst>
                </a:gridCol>
                <a:gridCol w="2587289">
                  <a:extLst>
                    <a:ext uri="{9D8B030D-6E8A-4147-A177-3AD203B41FA5}">
                      <a16:colId xmlns="" xmlns:a16="http://schemas.microsoft.com/office/drawing/2014/main" val="3583602026"/>
                    </a:ext>
                  </a:extLst>
                </a:gridCol>
              </a:tblGrid>
              <a:tr h="450923">
                <a:tc>
                  <a:txBody>
                    <a:bodyPr/>
                    <a:lstStyle/>
                    <a:p>
                      <a:r>
                        <a:rPr lang="en-US" dirty="0"/>
                        <a:t>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CDS 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Traditional 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66598391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Code push 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88033765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3958403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Outer Join and Unions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32844663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Complex Expressions like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20277677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Analytic Adoption </a:t>
                      </a:r>
                      <a:r>
                        <a:rPr lang="en-US" sz="1800" dirty="0"/>
                        <a:t>(SAC, S/4HANA Embedded)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2278995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Ready-to-use Content by SAP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84170030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Extensions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27968042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OData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 (Manual – SEGW)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39897987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Type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6596778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Metadata Extension and 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54753702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Built-in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79600885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37513439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Ready-made system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$session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81143134"/>
                  </a:ext>
                </a:extLst>
              </a:tr>
            </a:tbl>
          </a:graphicData>
        </a:graphic>
      </p:graphicFrame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05650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Use which Annotation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reeform: Shape 11">
            <a:extLst>
              <a:ext uri="{FF2B5EF4-FFF2-40B4-BE49-F238E27FC236}">
                <a16:creationId xmlns="" xmlns:a16="http://schemas.microsoft.com/office/drawing/2014/main" id="{259DADCE-E2B3-434F-800F-3C69EEF5F73D}"/>
              </a:ext>
            </a:extLst>
          </p:cNvPr>
          <p:cNvSpPr/>
          <p:nvPr/>
        </p:nvSpPr>
        <p:spPr>
          <a:xfrm>
            <a:off x="2709684" y="1444216"/>
            <a:ext cx="8018723" cy="797651"/>
          </a:xfrm>
          <a:custGeom>
            <a:avLst/>
            <a:gdLst>
              <a:gd name="connsiteX0" fmla="*/ 1717884 w 8018723"/>
              <a:gd name="connsiteY0" fmla="*/ 0 h 797651"/>
              <a:gd name="connsiteX1" fmla="*/ 8018723 w 8018723"/>
              <a:gd name="connsiteY1" fmla="*/ 0 h 797651"/>
              <a:gd name="connsiteX2" fmla="*/ 8018723 w 8018723"/>
              <a:gd name="connsiteY2" fmla="*/ 797651 h 797651"/>
              <a:gd name="connsiteX3" fmla="*/ 0 w 8018723"/>
              <a:gd name="connsiteY3" fmla="*/ 797651 h 797651"/>
              <a:gd name="connsiteX4" fmla="*/ 57880 w 8018723"/>
              <a:gd name="connsiteY4" fmla="*/ 728779 h 797651"/>
              <a:gd name="connsiteX5" fmla="*/ 1717884 w 8018723"/>
              <a:gd name="connsiteY5" fmla="*/ 0 h 79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18723" h="797651">
                <a:moveTo>
                  <a:pt x="1717884" y="0"/>
                </a:moveTo>
                <a:lnTo>
                  <a:pt x="8018723" y="0"/>
                </a:lnTo>
                <a:lnTo>
                  <a:pt x="8018723" y="797651"/>
                </a:lnTo>
                <a:lnTo>
                  <a:pt x="0" y="797651"/>
                </a:lnTo>
                <a:lnTo>
                  <a:pt x="57880" y="728779"/>
                </a:lnTo>
                <a:cubicBezTo>
                  <a:pt x="469993" y="280750"/>
                  <a:pt x="1061152" y="0"/>
                  <a:pt x="1717884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7" name="Freeform: Shape 13">
            <a:extLst>
              <a:ext uri="{FF2B5EF4-FFF2-40B4-BE49-F238E27FC236}">
                <a16:creationId xmlns="" xmlns:a16="http://schemas.microsoft.com/office/drawing/2014/main" id="{002BE403-E371-4AE4-9901-7C0E33D50167}"/>
              </a:ext>
            </a:extLst>
          </p:cNvPr>
          <p:cNvSpPr/>
          <p:nvPr/>
        </p:nvSpPr>
        <p:spPr>
          <a:xfrm>
            <a:off x="2237444" y="2358581"/>
            <a:ext cx="8490962" cy="811862"/>
          </a:xfrm>
          <a:custGeom>
            <a:avLst/>
            <a:gdLst>
              <a:gd name="connsiteX0" fmla="*/ 378465 w 8490962"/>
              <a:gd name="connsiteY0" fmla="*/ 0 h 811862"/>
              <a:gd name="connsiteX1" fmla="*/ 8490962 w 8490962"/>
              <a:gd name="connsiteY1" fmla="*/ 0 h 811862"/>
              <a:gd name="connsiteX2" fmla="*/ 8490962 w 8490962"/>
              <a:gd name="connsiteY2" fmla="*/ 811862 h 811862"/>
              <a:gd name="connsiteX3" fmla="*/ 0 w 8490962"/>
              <a:gd name="connsiteY3" fmla="*/ 811862 h 811862"/>
              <a:gd name="connsiteX4" fmla="*/ 28503 w 8490962"/>
              <a:gd name="connsiteY4" fmla="*/ 696557 h 811862"/>
              <a:gd name="connsiteX5" fmla="*/ 283147 w 8490962"/>
              <a:gd name="connsiteY5" fmla="*/ 136635 h 811862"/>
              <a:gd name="connsiteX6" fmla="*/ 378465 w 8490962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0962" h="811862">
                <a:moveTo>
                  <a:pt x="378465" y="0"/>
                </a:moveTo>
                <a:lnTo>
                  <a:pt x="8490962" y="0"/>
                </a:lnTo>
                <a:lnTo>
                  <a:pt x="8490962" y="811862"/>
                </a:lnTo>
                <a:lnTo>
                  <a:pt x="0" y="811862"/>
                </a:lnTo>
                <a:lnTo>
                  <a:pt x="28503" y="696557"/>
                </a:lnTo>
                <a:cubicBezTo>
                  <a:pt x="87887" y="496934"/>
                  <a:pt x="174169" y="308892"/>
                  <a:pt x="283147" y="136635"/>
                </a:cubicBezTo>
                <a:lnTo>
                  <a:pt x="378465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8" name="Freeform: Shape 14">
            <a:extLst>
              <a:ext uri="{FF2B5EF4-FFF2-40B4-BE49-F238E27FC236}">
                <a16:creationId xmlns="" xmlns:a16="http://schemas.microsoft.com/office/drawing/2014/main" id="{57181925-D3DC-4F9A-A193-1FD6EA59E064}"/>
              </a:ext>
            </a:extLst>
          </p:cNvPr>
          <p:cNvSpPr/>
          <p:nvPr/>
        </p:nvSpPr>
        <p:spPr>
          <a:xfrm>
            <a:off x="2172648" y="3287158"/>
            <a:ext cx="8555759" cy="811862"/>
          </a:xfrm>
          <a:custGeom>
            <a:avLst/>
            <a:gdLst>
              <a:gd name="connsiteX0" fmla="*/ 38751 w 8555759"/>
              <a:gd name="connsiteY0" fmla="*/ 0 h 811862"/>
              <a:gd name="connsiteX1" fmla="*/ 8555759 w 8555759"/>
              <a:gd name="connsiteY1" fmla="*/ 0 h 811862"/>
              <a:gd name="connsiteX2" fmla="*/ 8555759 w 8555759"/>
              <a:gd name="connsiteY2" fmla="*/ 811862 h 811862"/>
              <a:gd name="connsiteX3" fmla="*/ 36944 w 8555759"/>
              <a:gd name="connsiteY3" fmla="*/ 811862 h 811862"/>
              <a:gd name="connsiteX4" fmla="*/ 11642 w 8555759"/>
              <a:gd name="connsiteY4" fmla="*/ 642528 h 811862"/>
              <a:gd name="connsiteX5" fmla="*/ 0 w 8555759"/>
              <a:gd name="connsiteY5" fmla="*/ 411977 h 811862"/>
              <a:gd name="connsiteX6" fmla="*/ 11642 w 8555759"/>
              <a:gd name="connsiteY6" fmla="*/ 181425 h 811862"/>
              <a:gd name="connsiteX7" fmla="*/ 38751 w 8555759"/>
              <a:gd name="connsiteY7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5759" h="811862">
                <a:moveTo>
                  <a:pt x="38751" y="0"/>
                </a:moveTo>
                <a:lnTo>
                  <a:pt x="8555759" y="0"/>
                </a:lnTo>
                <a:lnTo>
                  <a:pt x="8555759" y="811862"/>
                </a:lnTo>
                <a:lnTo>
                  <a:pt x="36944" y="811862"/>
                </a:lnTo>
                <a:lnTo>
                  <a:pt x="11642" y="642528"/>
                </a:lnTo>
                <a:lnTo>
                  <a:pt x="0" y="411977"/>
                </a:lnTo>
                <a:lnTo>
                  <a:pt x="11642" y="181425"/>
                </a:lnTo>
                <a:lnTo>
                  <a:pt x="38751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9" name="Freeform: Shape 15">
            <a:extLst>
              <a:ext uri="{FF2B5EF4-FFF2-40B4-BE49-F238E27FC236}">
                <a16:creationId xmlns="" xmlns:a16="http://schemas.microsoft.com/office/drawing/2014/main" id="{2683EBF6-2955-49D3-A056-62032BFB55AA}"/>
              </a:ext>
            </a:extLst>
          </p:cNvPr>
          <p:cNvSpPr/>
          <p:nvPr/>
        </p:nvSpPr>
        <p:spPr>
          <a:xfrm>
            <a:off x="2234456" y="4215735"/>
            <a:ext cx="8493951" cy="811862"/>
          </a:xfrm>
          <a:custGeom>
            <a:avLst/>
            <a:gdLst>
              <a:gd name="connsiteX0" fmla="*/ 0 w 8493951"/>
              <a:gd name="connsiteY0" fmla="*/ 0 h 811862"/>
              <a:gd name="connsiteX1" fmla="*/ 8493951 w 8493951"/>
              <a:gd name="connsiteY1" fmla="*/ 0 h 811862"/>
              <a:gd name="connsiteX2" fmla="*/ 8493951 w 8493951"/>
              <a:gd name="connsiteY2" fmla="*/ 811862 h 811862"/>
              <a:gd name="connsiteX3" fmla="*/ 373019 w 8493951"/>
              <a:gd name="connsiteY3" fmla="*/ 811862 h 811862"/>
              <a:gd name="connsiteX4" fmla="*/ 286136 w 8493951"/>
              <a:gd name="connsiteY4" fmla="*/ 687318 h 811862"/>
              <a:gd name="connsiteX5" fmla="*/ 31492 w 8493951"/>
              <a:gd name="connsiteY5" fmla="*/ 127396 h 811862"/>
              <a:gd name="connsiteX6" fmla="*/ 0 w 8493951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3951" h="811862">
                <a:moveTo>
                  <a:pt x="0" y="0"/>
                </a:moveTo>
                <a:lnTo>
                  <a:pt x="8493951" y="0"/>
                </a:lnTo>
                <a:lnTo>
                  <a:pt x="8493951" y="811862"/>
                </a:lnTo>
                <a:lnTo>
                  <a:pt x="373019" y="811862"/>
                </a:lnTo>
                <a:lnTo>
                  <a:pt x="286136" y="687318"/>
                </a:lnTo>
                <a:cubicBezTo>
                  <a:pt x="177158" y="515061"/>
                  <a:pt x="90876" y="327019"/>
                  <a:pt x="31492" y="1273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0" name="Freeform: Shape 16">
            <a:extLst>
              <a:ext uri="{FF2B5EF4-FFF2-40B4-BE49-F238E27FC236}">
                <a16:creationId xmlns="" xmlns:a16="http://schemas.microsoft.com/office/drawing/2014/main" id="{E9D0A453-60E6-4887-9804-68B796A7B20B}"/>
              </a:ext>
            </a:extLst>
          </p:cNvPr>
          <p:cNvSpPr/>
          <p:nvPr/>
        </p:nvSpPr>
        <p:spPr>
          <a:xfrm>
            <a:off x="2699522" y="5144313"/>
            <a:ext cx="8028884" cy="809743"/>
          </a:xfrm>
          <a:custGeom>
            <a:avLst/>
            <a:gdLst>
              <a:gd name="connsiteX0" fmla="*/ 0 w 8028884"/>
              <a:gd name="connsiteY0" fmla="*/ 0 h 809743"/>
              <a:gd name="connsiteX1" fmla="*/ 8028884 w 8028884"/>
              <a:gd name="connsiteY1" fmla="*/ 0 h 809743"/>
              <a:gd name="connsiteX2" fmla="*/ 8028884 w 8028884"/>
              <a:gd name="connsiteY2" fmla="*/ 809743 h 809743"/>
              <a:gd name="connsiteX3" fmla="*/ 1728045 w 8028884"/>
              <a:gd name="connsiteY3" fmla="*/ 809742 h 809743"/>
              <a:gd name="connsiteX4" fmla="*/ 68041 w 8028884"/>
              <a:gd name="connsiteY4" fmla="*/ 80963 h 809743"/>
              <a:gd name="connsiteX5" fmla="*/ 0 w 8028884"/>
              <a:gd name="connsiteY5" fmla="*/ 0 h 80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28884" h="809743">
                <a:moveTo>
                  <a:pt x="0" y="0"/>
                </a:moveTo>
                <a:lnTo>
                  <a:pt x="8028884" y="0"/>
                </a:lnTo>
                <a:lnTo>
                  <a:pt x="8028884" y="809743"/>
                </a:lnTo>
                <a:lnTo>
                  <a:pt x="1728045" y="809742"/>
                </a:lnTo>
                <a:cubicBezTo>
                  <a:pt x="1071313" y="809742"/>
                  <a:pt x="480154" y="528992"/>
                  <a:pt x="68041" y="809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EB4504D5-BD79-40A3-9305-C3054A6826A0}"/>
              </a:ext>
            </a:extLst>
          </p:cNvPr>
          <p:cNvSpPr/>
          <p:nvPr/>
        </p:nvSpPr>
        <p:spPr>
          <a:xfrm>
            <a:off x="930337" y="2164836"/>
            <a:ext cx="3068601" cy="30686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outerShdw blurRad="279400" dist="127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CDS 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21BFD68-D823-4CC4-A853-A8591E2C1257}"/>
              </a:ext>
            </a:extLst>
          </p:cNvPr>
          <p:cNvSpPr/>
          <p:nvPr/>
        </p:nvSpPr>
        <p:spPr>
          <a:xfrm>
            <a:off x="7303224" y="1703806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Fiori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8F775AB-D43A-4534-B6C1-F5FABE15D43A}"/>
              </a:ext>
            </a:extLst>
          </p:cNvPr>
          <p:cNvSpPr/>
          <p:nvPr/>
        </p:nvSpPr>
        <p:spPr>
          <a:xfrm>
            <a:off x="5054536" y="1719195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308C6C5-27F4-437E-8968-E496F4CCDA53}"/>
              </a:ext>
            </a:extLst>
          </p:cNvPr>
          <p:cNvSpPr/>
          <p:nvPr/>
        </p:nvSpPr>
        <p:spPr>
          <a:xfrm>
            <a:off x="7303224" y="2604264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Analytics</a:t>
            </a:r>
            <a:endParaRPr lang="en-IN" sz="20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D3BBAC1-B66E-4CCD-85F0-AFCDE864A78E}"/>
              </a:ext>
            </a:extLst>
          </p:cNvPr>
          <p:cNvSpPr/>
          <p:nvPr/>
        </p:nvSpPr>
        <p:spPr>
          <a:xfrm>
            <a:off x="5054536" y="2619653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BFF20D0B-9DCF-420D-A6FB-6BB25E6295AD}"/>
              </a:ext>
            </a:extLst>
          </p:cNvPr>
          <p:cNvSpPr/>
          <p:nvPr/>
        </p:nvSpPr>
        <p:spPr>
          <a:xfrm>
            <a:off x="7303224" y="3515215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Transactional App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A3F04073-7F52-4C31-A1F7-8DA034E79377}"/>
              </a:ext>
            </a:extLst>
          </p:cNvPr>
          <p:cNvSpPr/>
          <p:nvPr/>
        </p:nvSpPr>
        <p:spPr>
          <a:xfrm>
            <a:off x="5054536" y="3392106"/>
            <a:ext cx="1762951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@ObjectModel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CEE8405-4C8F-48C4-9E36-67264C24C5B7}"/>
              </a:ext>
            </a:extLst>
          </p:cNvPr>
          <p:cNvSpPr/>
          <p:nvPr/>
        </p:nvSpPr>
        <p:spPr>
          <a:xfrm>
            <a:off x="7303224" y="4318861"/>
            <a:ext cx="3425182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S/4HANA Embedded Analytics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 Analytics Cloud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0018F12-D2F9-469A-A071-EBB5B4814F87}"/>
              </a:ext>
            </a:extLst>
          </p:cNvPr>
          <p:cNvSpPr/>
          <p:nvPr/>
        </p:nvSpPr>
        <p:spPr>
          <a:xfrm>
            <a:off x="5054536" y="4349638"/>
            <a:ext cx="1831964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@AnalyticDetails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@DefaultAgg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F87E1778-8740-4893-8067-D1CF7D49FCD9}"/>
              </a:ext>
            </a:extLst>
          </p:cNvPr>
          <p:cNvSpPr/>
          <p:nvPr/>
        </p:nvSpPr>
        <p:spPr>
          <a:xfrm>
            <a:off x="7303224" y="5387147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Normal ABAP Report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FD4B6AD-AD72-4563-8437-1C1C3555BCD4}"/>
              </a:ext>
            </a:extLst>
          </p:cNvPr>
          <p:cNvSpPr/>
          <p:nvPr/>
        </p:nvSpPr>
        <p:spPr>
          <a:xfrm>
            <a:off x="5054536" y="5402537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@Semantic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F816762-1DF0-4BFB-A882-92B35D8AB94C}"/>
              </a:ext>
            </a:extLst>
          </p:cNvPr>
          <p:cNvSpPr txBox="1"/>
          <p:nvPr/>
        </p:nvSpPr>
        <p:spPr>
          <a:xfrm>
            <a:off x="4105435" y="153452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D8416D4-D67F-4DB9-9EC7-4D50DDFA404C}"/>
              </a:ext>
            </a:extLst>
          </p:cNvPr>
          <p:cNvSpPr txBox="1"/>
          <p:nvPr/>
        </p:nvSpPr>
        <p:spPr>
          <a:xfrm>
            <a:off x="4105435" y="243498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CCC6A06-35EC-413A-84D6-700D195D6CE6}"/>
              </a:ext>
            </a:extLst>
          </p:cNvPr>
          <p:cNvSpPr txBox="1"/>
          <p:nvPr/>
        </p:nvSpPr>
        <p:spPr>
          <a:xfrm>
            <a:off x="4105435" y="334593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13F8B143-1C34-41ED-A790-FF6990299CEB}"/>
              </a:ext>
            </a:extLst>
          </p:cNvPr>
          <p:cNvSpPr txBox="1"/>
          <p:nvPr/>
        </p:nvSpPr>
        <p:spPr>
          <a:xfrm>
            <a:off x="4105435" y="43034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10ACF00-F09B-4E88-BB1D-23D1C6B7C5A7}"/>
              </a:ext>
            </a:extLst>
          </p:cNvPr>
          <p:cNvSpPr txBox="1"/>
          <p:nvPr/>
        </p:nvSpPr>
        <p:spPr>
          <a:xfrm>
            <a:off x="4105435" y="52178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2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34165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CDS: Common Basics for Domain Specific Framework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4" y="1473297"/>
            <a:ext cx="5976599" cy="350537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Reusable and unified view model for all use cases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Annotations enabling flexible usage in different contexts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Efficient development 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55552774"/>
              </p:ext>
            </p:extLst>
          </p:nvPr>
        </p:nvGraphicFramePr>
        <p:xfrm>
          <a:off x="5487000" y="1473297"/>
          <a:ext cx="6490604" cy="410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60" y="1796935"/>
            <a:ext cx="6336571" cy="3996571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1764" y="777129"/>
            <a:ext cx="5374197" cy="59731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Associations define relationships between entities in the data model</a:t>
            </a:r>
          </a:p>
          <a:p>
            <a:pPr>
              <a:spcBef>
                <a:spcPts val="1625"/>
              </a:spcBef>
              <a:defRPr/>
            </a:pPr>
            <a:r>
              <a:rPr lang="en-US" altLang="de-DE" sz="1800" dirty="0">
                <a:solidFill>
                  <a:schemeClr val="bg1"/>
                </a:solidFill>
              </a:rPr>
              <a:t>Association definition contains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Target entity with optional alias (Recommended to start with _)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Cardinality[min .. max] (optional)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ON condition represents JOIN condition</a:t>
            </a:r>
            <a:br>
              <a:rPr lang="en-US" altLang="de-DE" dirty="0">
                <a:solidFill>
                  <a:schemeClr val="bg1"/>
                </a:solidFill>
              </a:rPr>
            </a:br>
            <a:r>
              <a:rPr lang="en-US" alt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altLang="de-DE" dirty="0">
                <a:solidFill>
                  <a:schemeClr val="bg1"/>
                </a:solidFill>
              </a:rPr>
              <a:t> easy to refactor</a:t>
            </a:r>
          </a:p>
          <a:p>
            <a:pPr marL="1" lvl="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Consumption of Association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From 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Projection list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Aggregations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WHERE, GROUP BY and HAVING clauses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Path Expressions Support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dirty="0">
                <a:solidFill>
                  <a:schemeClr val="bg1"/>
                </a:solidFill>
              </a:rPr>
              <a:t>Simplified consumption both in CDS view and Open SQL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Filter Expressions Support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enefits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534945"/>
            <a:ext cx="59626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 : Advantages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367780" y="1083059"/>
            <a:ext cx="7616652" cy="33540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Why would you use associations?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Easy Model Consumption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Path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Filter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Re-use views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“JOINs on demand”: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JOINs are only generated if the corresponding association is   consumed.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26268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Best Practices in Association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472820C-F5FD-4A88-B639-E32106C5BDAD}"/>
              </a:ext>
            </a:extLst>
          </p:cNvPr>
          <p:cNvSpPr txBox="1"/>
          <p:nvPr/>
        </p:nvSpPr>
        <p:spPr>
          <a:xfrm>
            <a:off x="696316" y="1052736"/>
            <a:ext cx="11014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Association must be given an alias name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The name should start with underscore _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Associations are of 2 types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Ad-Hoc Association (Which forces Join)</a:t>
            </a:r>
          </a:p>
          <a:p>
            <a:pPr marL="742950" lvl="1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Exposed Association (which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is </a:t>
            </a:r>
            <a:r>
              <a:rPr lang="en-US" sz="1800" dirty="0" err="1">
                <a:solidFill>
                  <a:schemeClr val="bg1"/>
                </a:solidFill>
                <a:latin typeface="Calibri"/>
              </a:rPr>
              <a:t>ondemand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)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should only use ad-hoc, if its absolutely necessary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have multiple associations in one view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An association would have cardinality as </a:t>
            </a:r>
            <a:r>
              <a:rPr lang="en-US" sz="1800" dirty="0" err="1">
                <a:solidFill>
                  <a:schemeClr val="bg1"/>
                </a:solidFill>
                <a:latin typeface="Calibri"/>
              </a:rPr>
              <a:t>min..max</a:t>
            </a: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Min </a:t>
            </a: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 0,1 and max  1, *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0..1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1..1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0..*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1..*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association[1] – this means min is 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9803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26268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Introduction to OData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5320" y="1103164"/>
            <a:ext cx="107253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OData is </a:t>
            </a:r>
            <a:r>
              <a:rPr lang="en-US" sz="1800" b="1" dirty="0">
                <a:solidFill>
                  <a:schemeClr val="bg1"/>
                </a:solidFill>
              </a:rPr>
              <a:t>open data protocol</a:t>
            </a:r>
            <a:r>
              <a:rPr lang="en-US" sz="1800" dirty="0">
                <a:solidFill>
                  <a:schemeClr val="bg1"/>
                </a:solidFill>
              </a:rPr>
              <a:t>, it is used to create REST based services, initially developed by the OASIS (Organization for the Advancement of Structured Information Standards) company later acquired by Microsoft and make open source.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simplest definition of OData would be that it is a standardized protocol built over existing HTTP and REST protocols supporting CRUD (Create, Read, Update, Delete) operations for creating and consuming data APIs.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Currently OData is widely used for exposing data.</a:t>
            </a:r>
          </a:p>
        </p:txBody>
      </p:sp>
      <p:pic>
        <p:nvPicPr>
          <p:cNvPr id="10" name="Picture 2" descr="OData – Everything that you need to know (Part 4) | SAP Blo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44" y="2901433"/>
            <a:ext cx="5726849" cy="385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54514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9340</TotalTime>
  <Words>853</Words>
  <Application>Microsoft Office PowerPoint</Application>
  <PresentationFormat>Custom</PresentationFormat>
  <Paragraphs>225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Arial Unicode MS</vt:lpstr>
      <vt:lpstr>Arial</vt:lpstr>
      <vt:lpstr>Arial</vt:lpstr>
      <vt:lpstr>Arial Black</vt:lpstr>
      <vt:lpstr>Arial Bold</vt:lpstr>
      <vt:lpstr>Calibri</vt:lpstr>
      <vt:lpstr>Cooper Black</vt:lpstr>
      <vt:lpstr>Open Sans</vt:lpstr>
      <vt:lpstr>Optima</vt:lpstr>
      <vt:lpstr>Patua One</vt:lpstr>
      <vt:lpstr>Segoe UI</vt:lpstr>
      <vt:lpstr>Segoe UI Bold</vt:lpstr>
      <vt:lpstr>Segoe UI Light</vt:lpstr>
      <vt:lpstr>Wingdings</vt:lpstr>
      <vt:lpstr>Office Theme</vt:lpstr>
      <vt:lpstr>ABAP on Hana s/4 Hana Training</vt:lpstr>
      <vt:lpstr>Agenda – Day 12</vt:lpstr>
      <vt:lpstr>Comparison of CDS v/s DDIC Views</vt:lpstr>
      <vt:lpstr>When to Use which Annotation</vt:lpstr>
      <vt:lpstr>CDS: Common Basics for Domain Specific Framework </vt:lpstr>
      <vt:lpstr>CDS Associations</vt:lpstr>
      <vt:lpstr>CDS Associations : Advantages</vt:lpstr>
      <vt:lpstr>Best Practices in Association</vt:lpstr>
      <vt:lpstr>Introduction to OData</vt:lpstr>
      <vt:lpstr>Create ODATA on top of CDS</vt:lpstr>
      <vt:lpstr>Exercise </vt:lpstr>
      <vt:lpstr>Create Fiori App on top of CDS in BAS</vt:lpstr>
      <vt:lpstr>Result : Sales Order Processing App (1)</vt:lpstr>
      <vt:lpstr>Result : Sales Order Processing App (2)</vt:lpstr>
      <vt:lpstr>Result : Sales Order Processing App (Responsive 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270</cp:revision>
  <dcterms:created xsi:type="dcterms:W3CDTF">2013-09-12T13:05:01Z</dcterms:created>
  <dcterms:modified xsi:type="dcterms:W3CDTF">2021-11-08T11:24:52Z</dcterms:modified>
</cp:coreProperties>
</file>